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305" r:id="rId6"/>
    <p:sldId id="260" r:id="rId7"/>
    <p:sldId id="261" r:id="rId8"/>
    <p:sldId id="265" r:id="rId9"/>
    <p:sldId id="306" r:id="rId10"/>
    <p:sldId id="294" r:id="rId11"/>
    <p:sldId id="285" r:id="rId12"/>
    <p:sldId id="297" r:id="rId13"/>
    <p:sldId id="290" r:id="rId14"/>
    <p:sldId id="295" r:id="rId15"/>
    <p:sldId id="266" r:id="rId16"/>
    <p:sldId id="296" r:id="rId17"/>
    <p:sldId id="289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4184BC-73FF-4333-A3F0-D645B0C43792}" v="2" dt="2026-08-20T21:57:06.9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3" autoAdjust="0"/>
    <p:restoredTop sz="95033" autoAdjust="0"/>
  </p:normalViewPr>
  <p:slideViewPr>
    <p:cSldViewPr snapToGrid="0">
      <p:cViewPr varScale="1">
        <p:scale>
          <a:sx n="101" d="100"/>
          <a:sy n="101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Hales" userId="7a3163ac37c91775" providerId="LiveId" clId="{4DBA7DBB-C231-4887-BD7D-FE734F8B2ED6}"/>
    <pc:docChg chg="modSld">
      <pc:chgData name="Sam Hales" userId="7a3163ac37c91775" providerId="LiveId" clId="{4DBA7DBB-C231-4887-BD7D-FE734F8B2ED6}" dt="2026-08-27T10:47:19.359" v="21" actId="115"/>
      <pc:docMkLst>
        <pc:docMk/>
      </pc:docMkLst>
      <pc:sldChg chg="modSp mod">
        <pc:chgData name="Sam Hales" userId="7a3163ac37c91775" providerId="LiveId" clId="{4DBA7DBB-C231-4887-BD7D-FE734F8B2ED6}" dt="2026-08-20T21:54:37.291" v="7" actId="115"/>
        <pc:sldMkLst>
          <pc:docMk/>
          <pc:sldMk cId="1020014474" sldId="259"/>
        </pc:sldMkLst>
        <pc:spChg chg="mod">
          <ac:chgData name="Sam Hales" userId="7a3163ac37c91775" providerId="LiveId" clId="{4DBA7DBB-C231-4887-BD7D-FE734F8B2ED6}" dt="2026-08-20T21:54:37.291" v="7" actId="115"/>
          <ac:spMkLst>
            <pc:docMk/>
            <pc:sldMk cId="1020014474" sldId="259"/>
            <ac:spMk id="7" creationId="{728C79B2-656A-4979-F280-D626EFDAF85F}"/>
          </ac:spMkLst>
        </pc:spChg>
      </pc:sldChg>
      <pc:sldChg chg="modSp mod">
        <pc:chgData name="Sam Hales" userId="7a3163ac37c91775" providerId="LiveId" clId="{4DBA7DBB-C231-4887-BD7D-FE734F8B2ED6}" dt="2026-08-27T10:47:19.359" v="21" actId="115"/>
        <pc:sldMkLst>
          <pc:docMk/>
          <pc:sldMk cId="3210249535" sldId="260"/>
        </pc:sldMkLst>
        <pc:spChg chg="mod">
          <ac:chgData name="Sam Hales" userId="7a3163ac37c91775" providerId="LiveId" clId="{4DBA7DBB-C231-4887-BD7D-FE734F8B2ED6}" dt="2026-08-27T10:47:19.359" v="21" actId="115"/>
          <ac:spMkLst>
            <pc:docMk/>
            <pc:sldMk cId="3210249535" sldId="260"/>
            <ac:spMk id="3" creationId="{8097F818-2EBC-E4CB-DF6A-F66D64E374D8}"/>
          </ac:spMkLst>
        </pc:spChg>
      </pc:sldChg>
      <pc:sldChg chg="addSp modSp mod">
        <pc:chgData name="Sam Hales" userId="7a3163ac37c91775" providerId="LiveId" clId="{4DBA7DBB-C231-4887-BD7D-FE734F8B2ED6}" dt="2026-08-20T21:57:43.388" v="20" actId="14100"/>
        <pc:sldMkLst>
          <pc:docMk/>
          <pc:sldMk cId="2254920781" sldId="306"/>
        </pc:sldMkLst>
        <pc:spChg chg="mod">
          <ac:chgData name="Sam Hales" userId="7a3163ac37c91775" providerId="LiveId" clId="{4DBA7DBB-C231-4887-BD7D-FE734F8B2ED6}" dt="2026-08-20T21:57:39.542" v="19" actId="1076"/>
          <ac:spMkLst>
            <pc:docMk/>
            <pc:sldMk cId="2254920781" sldId="306"/>
            <ac:spMk id="34" creationId="{2CB68350-7E77-BF94-774A-3B9FE595BDD3}"/>
          </ac:spMkLst>
        </pc:spChg>
        <pc:spChg chg="mod">
          <ac:chgData name="Sam Hales" userId="7a3163ac37c91775" providerId="LiveId" clId="{4DBA7DBB-C231-4887-BD7D-FE734F8B2ED6}" dt="2026-08-20T21:57:35.384" v="18" actId="1076"/>
          <ac:spMkLst>
            <pc:docMk/>
            <pc:sldMk cId="2254920781" sldId="306"/>
            <ac:spMk id="49" creationId="{CAF803D2-97C5-8435-2165-04F181892F38}"/>
          </ac:spMkLst>
        </pc:spChg>
        <pc:cxnChg chg="mod">
          <ac:chgData name="Sam Hales" userId="7a3163ac37c91775" providerId="LiveId" clId="{4DBA7DBB-C231-4887-BD7D-FE734F8B2ED6}" dt="2026-08-20T21:56:41.357" v="10" actId="14100"/>
          <ac:cxnSpMkLst>
            <pc:docMk/>
            <pc:sldMk cId="2254920781" sldId="306"/>
            <ac:cxnSpMk id="28" creationId="{126947D8-6EBB-C46D-12F5-F40B0BE41912}"/>
          </ac:cxnSpMkLst>
        </pc:cxnChg>
        <pc:cxnChg chg="mod">
          <ac:chgData name="Sam Hales" userId="7a3163ac37c91775" providerId="LiveId" clId="{4DBA7DBB-C231-4887-BD7D-FE734F8B2ED6}" dt="2026-08-20T21:56:29.674" v="8" actId="14100"/>
          <ac:cxnSpMkLst>
            <pc:docMk/>
            <pc:sldMk cId="2254920781" sldId="306"/>
            <ac:cxnSpMk id="30" creationId="{7DD99E6E-CA6F-6411-C98D-3E2B73997E23}"/>
          </ac:cxnSpMkLst>
        </pc:cxnChg>
        <pc:cxnChg chg="add mod">
          <ac:chgData name="Sam Hales" userId="7a3163ac37c91775" providerId="LiveId" clId="{4DBA7DBB-C231-4887-BD7D-FE734F8B2ED6}" dt="2026-08-20T21:57:43.388" v="20" actId="14100"/>
          <ac:cxnSpMkLst>
            <pc:docMk/>
            <pc:sldMk cId="2254920781" sldId="306"/>
            <ac:cxnSpMk id="41" creationId="{04482E90-3A0B-BDBF-7B0E-48ECCC7DD985}"/>
          </ac:cxnSpMkLst>
        </pc:cxnChg>
        <pc:cxnChg chg="mod">
          <ac:chgData name="Sam Hales" userId="7a3163ac37c91775" providerId="LiveId" clId="{4DBA7DBB-C231-4887-BD7D-FE734F8B2ED6}" dt="2026-08-20T21:56:58.624" v="13" actId="14100"/>
          <ac:cxnSpMkLst>
            <pc:docMk/>
            <pc:sldMk cId="2254920781" sldId="306"/>
            <ac:cxnSpMk id="56" creationId="{532987B5-ABDB-2460-09D5-A936C9670052}"/>
          </ac:cxnSpMkLst>
        </pc:cxnChg>
        <pc:cxnChg chg="mod">
          <ac:chgData name="Sam Hales" userId="7a3163ac37c91775" providerId="LiveId" clId="{4DBA7DBB-C231-4887-BD7D-FE734F8B2ED6}" dt="2026-08-20T21:57:03.934" v="14" actId="14100"/>
          <ac:cxnSpMkLst>
            <pc:docMk/>
            <pc:sldMk cId="2254920781" sldId="306"/>
            <ac:cxnSpMk id="62" creationId="{EF2DF76A-2D5E-7DAE-CE0E-01C26C003DD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B2179B-FB44-4494-9021-3453AEE7453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9901C08-4A71-4857-AE20-61D67314F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7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01C08-4A71-4857-AE20-61D67314FB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74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D8BA3-5FD9-8BDC-EC3A-487B84121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C60C4-1F26-664A-4101-110CB5DB7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C7EAD-626E-17FC-6F0B-21B4E171B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8330A-36DE-A3A0-CBE8-6C1EE65D9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01C08-4A71-4857-AE20-61D67314FB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37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5A1E0-2052-ED8D-612F-3A3CB1E5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81365-4360-5345-8EFF-2B484DAA2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B8DED-1339-C28B-1CCE-6839A8084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74ABD-A91D-4318-E041-D8B00CF05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01C08-4A71-4857-AE20-61D67314FB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68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ED527-6E00-5EA2-0C4E-BD460578E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B4F0C-0C6F-1F13-78B7-A3CDB694E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84F1F9-8B17-9834-C996-9E1CB83D8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5E77A-F2FB-C26A-4B16-C515D6B25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01C08-4A71-4857-AE20-61D67314FB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48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C42F3-1E7E-3051-5A66-A78AC39F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9683C-738A-BC92-1945-5ECEA39C4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163B24-3BFC-8F5E-8EFC-713D2AF1B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9E36C-023F-933B-638E-8066EFF22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01C08-4A71-4857-AE20-61D67314FB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83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8FFE-A479-692E-1ADC-6A14D7F56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138F5-D150-5CD0-5D39-EDD7B5D85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A6BAD-B7A7-0157-5BE4-3C0217D77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7B63-732D-4465-B0E6-3D5F46EC77E6}" type="datetime1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49594-0090-58E1-3BDB-BA241D97E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2FBFA-5E3A-0624-10BF-0715F3BE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091F34-AAA7-C2F7-F04C-42DD393B9F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6B6131-EB43-4688-3546-788F33DC7D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180" y="43833"/>
            <a:ext cx="1009478" cy="13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07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08D24-7DD4-6F55-B9B4-D910428E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242" y="365125"/>
            <a:ext cx="10118558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21A18-25EF-3D93-97D9-939E177CB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527DD-03E1-37AB-8E3C-68CD7AB5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222E-B27B-46E7-92EA-FB03900A39DB}" type="datetime1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E7071-4166-49F0-828E-C58B7CC43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C5F05C2-D81A-BB16-D3F6-6C11DC6998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8470" cy="114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5EF9F9-3E1B-9375-4213-5CBCA8D99C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8483" y="2989"/>
            <a:ext cx="988470" cy="135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5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9E79D-A731-5BBD-E875-86A6E123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D0D55-5899-8458-7433-F64DBB1E6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7E8F3-D7D8-9137-381F-2E937D34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79203-59BA-4F79-8D48-6A7CB2E58ABA}" type="datetime1">
              <a:rPr lang="en-US" smtClean="0"/>
              <a:t>8/27/2026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BF6F-B58D-5BFB-A131-9405FAD01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72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1A6A-E4F7-0AC8-44B6-A6070756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18EA8-FB4D-5B4C-4869-77DA4E314D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55BC7-02C4-A632-6817-A40A05C57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F783A4-1C72-55E6-7AB7-3F3D4CD27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E9D10-50D2-45E3-83A5-D29E826CC708}" type="datetime1">
              <a:rPr lang="en-US" smtClean="0"/>
              <a:t>8/27/2026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8DD9A-7F77-0721-BBBB-F5286D53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64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00FD-E19E-FA15-8696-FCC0D3D3D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29A28-17BF-9A0A-C257-D6C8F9C53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4C045-3EB8-FD96-030C-CC41A2AFA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058A0-E7D7-1D3D-ACD8-A7CB99E39A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4A20FF-3407-F02C-1B34-B8EA6BED1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45D21E-4EE8-160C-ADE9-6F684552A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E4C4A-ACCD-4994-94F1-BDEF2B4E6EB6}" type="datetime1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B41A31-D779-1B20-BC3D-2EDB0762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8951B6-FABA-D914-0444-67D5AFA3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6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BF44A-F9B2-6436-58AD-E14756D9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A6B79-25F1-138E-9C15-3F67B5403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1659C-8B10-4E85-963B-615E15192771}" type="datetime1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AF4DBD-07C3-CB01-AF8B-17E5850F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81575-4CF8-6D55-B3FD-B40D16C1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94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28354-54C2-0883-2F23-796D04332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BB2CE-D280-4CE8-B992-C9EA2C7D1E8E}" type="datetime1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80FE4-1BFA-07A9-BCF6-56540431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61024-9E20-E9D4-B5D8-4EB46E16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FFB64-9588-833F-E645-FDC26EE0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63959-AA28-2D18-BB43-AB29F6D0F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B637A-1583-DE90-AAC4-B9FFF333C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E50D0-67F1-0A02-537F-15B1077F2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0555-1502-49ED-A820-587764D1DEA0}" type="datetime1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8224A-D3BA-1065-D418-0CD740CE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A92A5-462C-B096-F9A1-AA8D132E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4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44F54-2485-68AF-D7C7-52E275C8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7A27A6-2DCE-92DE-CCE7-E02D0F473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DDB4F-4249-B672-75DE-AABA1B838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BE226-5D14-4ED1-889F-43008A724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30476-4B2E-4B6F-AA1A-D36E58AB62C0}" type="datetime1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E9119-CACB-8AFF-75C6-CFB6F4C0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711E7-0ABA-5856-8DE3-635AF90B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96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F3348-46B1-7B4C-A726-865730F5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73D65-D4E3-7F7C-48DA-3681735AC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F83D0-B95A-4832-1065-C37FB19FE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AD16B-6515-4E74-B206-85689BE2E96B}" type="datetime1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0E48-99EC-FE78-7891-2FB78DBE2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F070A-F4AC-A706-DA0C-047DF9C92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1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66F15D-C7B1-1440-02C0-FF7A82866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C9505-335D-904E-57B8-C9DBA3FCE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3D978-31B3-538D-A243-0A3278A7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B00C-3430-4A22-AF61-573707D087B8}" type="datetime1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11CBC-9CF7-A3A3-9E35-206C1555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E0C99-D2CB-4446-80D7-A1A63512D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4E98CF-8F88-0C50-B6B1-033E026A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9FCFD-3365-2FA4-F94B-3884DA014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12CE9-0DE5-61C2-01D3-7337F3C96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77F22-D027-4B96-9DEF-A8BE48B2BC41}" type="datetime1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6306F-90D2-8F5D-C68F-A1FF2BDF8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F7495-8379-0E16-0AE1-409D9327E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20E1A4-FEFE-461B-99E5-4F801F46D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0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D521-BEEA-FE00-AB4A-586A0A7C9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Brookline Soccer Club Premier</a:t>
            </a:r>
            <a:br>
              <a:rPr lang="en-US" dirty="0"/>
            </a:br>
            <a:r>
              <a:rPr lang="en-US" dirty="0"/>
              <a:t>B5 Game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5589E-225A-B5A6-0067-B9242E904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Creating clarity for the coaches, players, and club in order to ensure the best possible soccer developmental experience for our players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89D06-84E8-1377-2B46-49CB48B1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1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08B7-CD32-7D85-4A0F-04B819E2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Model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943D0-FF41-0AAF-7C26-CD0FCE028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Vision</a:t>
            </a:r>
          </a:p>
          <a:p>
            <a:r>
              <a:rPr lang="en-US" dirty="0"/>
              <a:t>Culture</a:t>
            </a:r>
          </a:p>
          <a:p>
            <a:r>
              <a:rPr lang="en-US" dirty="0"/>
              <a:t>Team Style of Play</a:t>
            </a:r>
          </a:p>
          <a:p>
            <a:r>
              <a:rPr lang="en-US" dirty="0"/>
              <a:t>Phase of Play Framework</a:t>
            </a:r>
          </a:p>
          <a:p>
            <a:r>
              <a:rPr lang="en-US" dirty="0"/>
              <a:t>Tactical Styles of play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4AFA9-8B05-51D5-ABC1-673503C6D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06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5340-E612-702F-5359-09D8B44C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F51A-5B06-F0BE-8CE7-7BE62687C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6519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dirty="0"/>
              <a:t>Brookline Soccer Club Premier B5 Vision:</a:t>
            </a:r>
          </a:p>
          <a:p>
            <a:pPr marL="0" indent="0">
              <a:buNone/>
            </a:pPr>
            <a:r>
              <a:rPr lang="en-US" sz="2400" b="0" i="0" dirty="0">
                <a:effectLst/>
              </a:rPr>
              <a:t>Provide a fun and rewarding developmental soccer and life experience for the boys that prepares the players for their 6-8 grade team and their future and soccer and life goals.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To achieve this vision, we have 5 main lines of developmental effort:</a:t>
            </a:r>
          </a:p>
          <a:p>
            <a:r>
              <a:rPr lang="en-US" sz="2400" u="sng" dirty="0"/>
              <a:t>Technical</a:t>
            </a:r>
            <a:r>
              <a:rPr lang="en-US" sz="2400" dirty="0"/>
              <a:t> – train players who have the ability to do with the ball what they want to do with the ball</a:t>
            </a:r>
          </a:p>
          <a:p>
            <a:r>
              <a:rPr lang="en-US" sz="2400" u="sng" dirty="0"/>
              <a:t>Tactical</a:t>
            </a:r>
            <a:r>
              <a:rPr lang="en-US" sz="2400" dirty="0"/>
              <a:t> – develop players who make good decisions on and off the ball</a:t>
            </a:r>
          </a:p>
          <a:p>
            <a:r>
              <a:rPr lang="en-US" sz="2400" u="sng" dirty="0"/>
              <a:t>Mental Performance </a:t>
            </a:r>
            <a:r>
              <a:rPr lang="en-US" sz="2400" dirty="0"/>
              <a:t>– develop players able to mentally excel under the pressures and challenges of practice and games</a:t>
            </a:r>
          </a:p>
          <a:p>
            <a:r>
              <a:rPr lang="en-US" sz="2400" u="sng" dirty="0"/>
              <a:t>Athleticism</a:t>
            </a:r>
            <a:r>
              <a:rPr lang="en-US" sz="2400" dirty="0"/>
              <a:t> – develop players who are physically excellent or elite athletes </a:t>
            </a:r>
          </a:p>
          <a:p>
            <a:r>
              <a:rPr lang="en-US" sz="2400" u="sng" dirty="0"/>
              <a:t>Character</a:t>
            </a:r>
            <a:r>
              <a:rPr lang="en-US" sz="2400" dirty="0"/>
              <a:t> – develop players and boys of character who live the club values on and off the field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0B4EE-DA85-445D-5147-DD96256D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F2921-72A3-3BFA-D5FA-680212498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Culture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8DB85F-5E53-3AA7-6D22-71DCDC02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604E9B-024D-2C13-B851-AC4C41EB9847}"/>
              </a:ext>
            </a:extLst>
          </p:cNvPr>
          <p:cNvSpPr txBox="1"/>
          <p:nvPr/>
        </p:nvSpPr>
        <p:spPr>
          <a:xfrm>
            <a:off x="480489" y="1243564"/>
            <a:ext cx="11216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B5 Premier</a:t>
            </a:r>
            <a:r>
              <a:rPr lang="en-US" dirty="0"/>
              <a:t>: Our goal is to make all of them feel welcome while creating a culture that enables all of them to reach their soccer and life goals. Our cultural goal is to create a culture where the boys learn to be hard working, focused, respectful, growth oriented and competitive.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8C79B2-656A-4979-F280-D626EFDAF85F}"/>
              </a:ext>
            </a:extLst>
          </p:cNvPr>
          <p:cNvSpPr txBox="1">
            <a:spLocks/>
          </p:cNvSpPr>
          <p:nvPr/>
        </p:nvSpPr>
        <p:spPr>
          <a:xfrm>
            <a:off x="480489" y="3085028"/>
            <a:ext cx="9480265" cy="2529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B5 Premier</a:t>
            </a:r>
          </a:p>
          <a:p>
            <a:r>
              <a:rPr lang="en-US" sz="1800" u="sng" dirty="0"/>
              <a:t>Respect</a:t>
            </a:r>
            <a:r>
              <a:rPr lang="en-US" sz="1800" dirty="0"/>
              <a:t> - Show care for teammates, coaches, opponents and officials</a:t>
            </a:r>
          </a:p>
          <a:p>
            <a:r>
              <a:rPr lang="en-US" sz="1800" u="sng" dirty="0"/>
              <a:t>Focus</a:t>
            </a:r>
            <a:r>
              <a:rPr lang="en-US" sz="1800" dirty="0"/>
              <a:t> - Directs energy to improve and compete</a:t>
            </a:r>
          </a:p>
          <a:p>
            <a:r>
              <a:rPr lang="en-US" sz="1800" u="sng" dirty="0"/>
              <a:t>Support</a:t>
            </a:r>
            <a:r>
              <a:rPr lang="en-US" sz="1800" dirty="0"/>
              <a:t> - Give back to your teammates, team, club and town</a:t>
            </a:r>
          </a:p>
          <a:p>
            <a:r>
              <a:rPr lang="en-US" sz="1800" u="sng" dirty="0"/>
              <a:t>Joy</a:t>
            </a:r>
            <a:r>
              <a:rPr lang="en-US" sz="1800" dirty="0"/>
              <a:t> - Positive attitude during times of success and adversity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540C4C-256B-21B7-7A81-6E93B597D009}"/>
              </a:ext>
            </a:extLst>
          </p:cNvPr>
          <p:cNvSpPr txBox="1">
            <a:spLocks/>
          </p:cNvSpPr>
          <p:nvPr/>
        </p:nvSpPr>
        <p:spPr>
          <a:xfrm>
            <a:off x="4321279" y="2729598"/>
            <a:ext cx="4418124" cy="95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001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E9DC4-CF90-C911-4CFE-0BA2461B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B9D58-6753-E2BF-74B5-9F33140D1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u="sng" dirty="0"/>
              <a:t>Team Style of Play</a:t>
            </a:r>
            <a:r>
              <a:rPr lang="en-US" sz="2400" dirty="0"/>
              <a:t>: 3-5 sentence overarching description of the way that the team plays. (A few examples: defensively block or gegenpress and offensively counter-attack or possession)</a:t>
            </a:r>
          </a:p>
          <a:p>
            <a:r>
              <a:rPr lang="en-US" sz="2400" u="sng" dirty="0"/>
              <a:t>Tactical Style of Play</a:t>
            </a:r>
            <a:r>
              <a:rPr lang="en-US" sz="2400" dirty="0"/>
              <a:t>: Provides overarching guidance on how the team plays within a formation regarding the positioning, timing, and purpose of each player on the field. </a:t>
            </a:r>
          </a:p>
          <a:p>
            <a:r>
              <a:rPr lang="en-US" sz="2400" u="sng" dirty="0"/>
              <a:t>Tactics</a:t>
            </a:r>
            <a:r>
              <a:rPr lang="en-US" sz="2400" dirty="0"/>
              <a:t> (Offense and Defense): Develops shared understanding regarding decision making among multiple players about how they should play regarding each other, space, and the ball. (Examples: pressure-cover-balance, man to man marking, give and go, overlapping run, switching fields, </a:t>
            </a:r>
            <a:r>
              <a:rPr lang="en-US" sz="2400" dirty="0" err="1"/>
              <a:t>etc</a:t>
            </a:r>
            <a:r>
              <a:rPr lang="en-US" sz="24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FC70D-F7CB-EEF4-222C-4E0EC653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8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F670-C3AE-4472-8D7B-859932AB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Style of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7F818-2EBC-E4CB-DF6A-F66D64E37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58" y="1446836"/>
            <a:ext cx="11573364" cy="22393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Defense Phase</a:t>
            </a:r>
            <a:r>
              <a:rPr lang="en-US" sz="1800" dirty="0"/>
              <a:t>: We play a disciplined team defense that shifts its tactical style based on our game requirements. We play a mix of </a:t>
            </a:r>
            <a:r>
              <a:rPr lang="en-US" sz="1800" u="sng" dirty="0"/>
              <a:t>low-block</a:t>
            </a:r>
            <a:r>
              <a:rPr lang="en-US" sz="1800" dirty="0"/>
              <a:t>, </a:t>
            </a:r>
            <a:r>
              <a:rPr lang="en-US" sz="1800" u="sng" dirty="0"/>
              <a:t>mid-block</a:t>
            </a:r>
            <a:r>
              <a:rPr lang="en-US" sz="1800" dirty="0"/>
              <a:t>, and </a:t>
            </a:r>
            <a:r>
              <a:rPr lang="en-US" sz="1800" u="sng" dirty="0"/>
              <a:t>high-block</a:t>
            </a:r>
            <a:r>
              <a:rPr lang="en-US" sz="1800" dirty="0"/>
              <a:t> based on the situation in the game. </a:t>
            </a:r>
          </a:p>
          <a:p>
            <a:pPr marL="0" indent="0">
              <a:buNone/>
            </a:pPr>
            <a:r>
              <a:rPr lang="en-US" sz="1800" b="1" dirty="0"/>
              <a:t>Attack Phase</a:t>
            </a:r>
            <a:r>
              <a:rPr lang="en-US" sz="1800" dirty="0"/>
              <a:t>: We play either build-up out of the back tactical style or </a:t>
            </a:r>
            <a:r>
              <a:rPr lang="en-US" sz="1800" u="sng" dirty="0"/>
              <a:t>breaking the lines </a:t>
            </a:r>
            <a:r>
              <a:rPr lang="en-US" sz="1800" dirty="0"/>
              <a:t>tactical style of play in our defensive half. In the attacking half we play either a </a:t>
            </a:r>
            <a:r>
              <a:rPr lang="en-US" sz="1800" u="sng" dirty="0"/>
              <a:t>possession and movement </a:t>
            </a:r>
            <a:r>
              <a:rPr lang="en-US" sz="1800" dirty="0"/>
              <a:t>or </a:t>
            </a:r>
            <a:r>
              <a:rPr lang="en-US" sz="1800" u="sng" dirty="0"/>
              <a:t>counter-attack </a:t>
            </a:r>
            <a:r>
              <a:rPr lang="en-US" sz="1800" dirty="0"/>
              <a:t>tactical style of play.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B2F20-ADC0-DF76-ECA1-5AB62356F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183D9-951A-14C2-127E-BE2ED0809EC9}"/>
              </a:ext>
            </a:extLst>
          </p:cNvPr>
          <p:cNvSpPr txBox="1"/>
          <p:nvPr/>
        </p:nvSpPr>
        <p:spPr>
          <a:xfrm>
            <a:off x="411850" y="4395376"/>
            <a:ext cx="68468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/>
              <a:t>A</a:t>
            </a:r>
            <a:r>
              <a:rPr lang="en-US" sz="1800" b="1" dirty="0"/>
              <a:t>ttacking tactical styles of play: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</a:t>
            </a:r>
            <a:r>
              <a:rPr lang="en-US" sz="1800" dirty="0"/>
              <a:t>uild-up out of the 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Breaking the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Possession and movement attack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Counter-attack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 corner kicks</a:t>
            </a:r>
          </a:p>
          <a:p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9E6B0-C20B-2402-3F46-DF4E15C74CA8}"/>
              </a:ext>
            </a:extLst>
          </p:cNvPr>
          <p:cNvSpPr txBox="1"/>
          <p:nvPr/>
        </p:nvSpPr>
        <p:spPr>
          <a:xfrm>
            <a:off x="7491345" y="4433994"/>
            <a:ext cx="42905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/>
              <a:t>D</a:t>
            </a:r>
            <a:r>
              <a:rPr lang="en-US" sz="1800" b="1" dirty="0"/>
              <a:t>efending tactical styles of play: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Low-block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Mid-block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High-block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Corner kicks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1024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BB34-44C7-A6A5-BDEA-DAAA02672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of Play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F5F58-B29E-56A2-D5DE-877ABFC53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47850"/>
            <a:ext cx="11125199" cy="3628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We see the game in 4 main phases: </a:t>
            </a:r>
          </a:p>
          <a:p>
            <a:r>
              <a:rPr lang="en-US" sz="3200" dirty="0"/>
              <a:t>Attacking in the flow of the game</a:t>
            </a:r>
          </a:p>
          <a:p>
            <a:r>
              <a:rPr lang="en-US" sz="3200" dirty="0"/>
              <a:t>Defending in the flow of the game</a:t>
            </a:r>
          </a:p>
          <a:p>
            <a:r>
              <a:rPr lang="en-US" sz="3200" dirty="0"/>
              <a:t>Attacking set-piece</a:t>
            </a:r>
          </a:p>
          <a:p>
            <a:r>
              <a:rPr lang="en-US" sz="3200" dirty="0"/>
              <a:t>Defending set piece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1E26A-0075-56AE-5A79-AAD1C07D1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0E1A4-FEFE-461B-99E5-4F801F46DE8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80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70A27-1B00-8135-A913-230AA93B7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682" y="6199"/>
            <a:ext cx="1011855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Attacking Tactical Style: Build-up Out of the Back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05AFC-20DF-3286-42F0-6E66CD34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24169-4DAC-598F-60E7-B7B9DF56ED89}"/>
              </a:ext>
            </a:extLst>
          </p:cNvPr>
          <p:cNvSpPr txBox="1"/>
          <p:nvPr/>
        </p:nvSpPr>
        <p:spPr>
          <a:xfrm>
            <a:off x="197707" y="1264079"/>
            <a:ext cx="6096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Attacking in the flow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Build-up Out of the Back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Regain the ball in defensive half of the field</a:t>
            </a:r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694A44-BD03-18C0-8413-5BCE3C11315B}"/>
              </a:ext>
            </a:extLst>
          </p:cNvPr>
          <p:cNvSpPr txBox="1"/>
          <p:nvPr/>
        </p:nvSpPr>
        <p:spPr>
          <a:xfrm>
            <a:off x="5941984" y="984881"/>
            <a:ext cx="60968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Short-safe-simple first pass away from pressure (escape pass)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Near players sprint to any supporting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Players spread out making the field 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Rapidly create and maintain team shape in order to build-up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Safely switch fields moving the ball away from the opponents and down the field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574F7A-0F1C-A021-C1A7-3DACA8285E3F}"/>
              </a:ext>
            </a:extLst>
          </p:cNvPr>
          <p:cNvCxnSpPr/>
          <p:nvPr/>
        </p:nvCxnSpPr>
        <p:spPr>
          <a:xfrm flipV="1">
            <a:off x="49873" y="2758412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3A005AF-24E2-5A36-8176-5145795FEFAE}"/>
              </a:ext>
            </a:extLst>
          </p:cNvPr>
          <p:cNvSpPr txBox="1"/>
          <p:nvPr/>
        </p:nvSpPr>
        <p:spPr>
          <a:xfrm>
            <a:off x="8383822" y="3060902"/>
            <a:ext cx="379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Midfields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wide near the sideline in the outside channels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Position as far up the field providing a safe passing option for the defenders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B36162-6DF2-CE99-8678-94EAA17FA86C}"/>
              </a:ext>
            </a:extLst>
          </p:cNvPr>
          <p:cNvGrpSpPr/>
          <p:nvPr/>
        </p:nvGrpSpPr>
        <p:grpSpPr>
          <a:xfrm>
            <a:off x="3920776" y="3158822"/>
            <a:ext cx="4409440" cy="3262933"/>
            <a:chOff x="3891280" y="3158822"/>
            <a:chExt cx="4409440" cy="326293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7FAEAA-9F00-79B9-C002-789E8C1A2266}"/>
                </a:ext>
              </a:extLst>
            </p:cNvPr>
            <p:cNvSpPr/>
            <p:nvPr/>
          </p:nvSpPr>
          <p:spPr>
            <a:xfrm>
              <a:off x="3891280" y="3159760"/>
              <a:ext cx="4409440" cy="319087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6652A1-A024-1585-D9D2-B96B888A2854}"/>
                </a:ext>
              </a:extLst>
            </p:cNvPr>
            <p:cNvSpPr/>
            <p:nvPr/>
          </p:nvSpPr>
          <p:spPr>
            <a:xfrm>
              <a:off x="5118100" y="5439093"/>
              <a:ext cx="19558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7758BF-2214-D2DF-AA7A-F6318496C823}"/>
                </a:ext>
              </a:extLst>
            </p:cNvPr>
            <p:cNvSpPr/>
            <p:nvPr/>
          </p:nvSpPr>
          <p:spPr>
            <a:xfrm>
              <a:off x="5791200" y="6350635"/>
              <a:ext cx="690880" cy="71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D5D315-DEBA-1068-AD3A-D21E077933D0}"/>
                </a:ext>
              </a:extLst>
            </p:cNvPr>
            <p:cNvSpPr/>
            <p:nvPr/>
          </p:nvSpPr>
          <p:spPr>
            <a:xfrm>
              <a:off x="5647690" y="5989796"/>
              <a:ext cx="977900" cy="36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D18922E-3869-9F27-9EAD-D60826326D3A}"/>
                </a:ext>
              </a:extLst>
            </p:cNvPr>
            <p:cNvSpPr/>
            <p:nvPr/>
          </p:nvSpPr>
          <p:spPr>
            <a:xfrm>
              <a:off x="5679440" y="3158822"/>
              <a:ext cx="721360" cy="76040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966F55B-1138-9E23-2A7F-4D180DC106BF}"/>
                </a:ext>
              </a:extLst>
            </p:cNvPr>
            <p:cNvCxnSpPr/>
            <p:nvPr/>
          </p:nvCxnSpPr>
          <p:spPr>
            <a:xfrm>
              <a:off x="3891280" y="3547923"/>
              <a:ext cx="4409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AF01F098-2BB6-B3A8-8E1A-78E2A2787D16}"/>
              </a:ext>
            </a:extLst>
          </p:cNvPr>
          <p:cNvSpPr/>
          <p:nvPr/>
        </p:nvSpPr>
        <p:spPr>
          <a:xfrm>
            <a:off x="5282644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8F2C569-FE3D-96C6-67A9-90192BF0E650}"/>
              </a:ext>
            </a:extLst>
          </p:cNvPr>
          <p:cNvSpPr/>
          <p:nvPr/>
        </p:nvSpPr>
        <p:spPr>
          <a:xfrm>
            <a:off x="6040120" y="607965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8B87D06-0CCE-C7D0-5FEF-D3ACD993B9F4}"/>
              </a:ext>
            </a:extLst>
          </p:cNvPr>
          <p:cNvSpPr txBox="1"/>
          <p:nvPr/>
        </p:nvSpPr>
        <p:spPr>
          <a:xfrm>
            <a:off x="8359235" y="4095778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Midfielder(s)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open passing lane within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D1EAEC7-DD00-4D3E-8507-F394B306FD4D}"/>
              </a:ext>
            </a:extLst>
          </p:cNvPr>
          <p:cNvSpPr txBox="1"/>
          <p:nvPr/>
        </p:nvSpPr>
        <p:spPr>
          <a:xfrm>
            <a:off x="103651" y="5318675"/>
            <a:ext cx="360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backs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Spread out no wider than the penalty area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for our open player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5770FC7-E994-642C-4499-2BC7B6E677AD}"/>
              </a:ext>
            </a:extLst>
          </p:cNvPr>
          <p:cNvSpPr/>
          <p:nvPr/>
        </p:nvSpPr>
        <p:spPr>
          <a:xfrm>
            <a:off x="6014720" y="6000212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29682FED-708C-138F-9909-369BB165FAC9}"/>
              </a:ext>
            </a:extLst>
          </p:cNvPr>
          <p:cNvSpPr/>
          <p:nvPr/>
        </p:nvSpPr>
        <p:spPr>
          <a:xfrm rot="11071050">
            <a:off x="4506660" y="416115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F6A300F-60E6-2252-B860-E2D26763FC67}"/>
              </a:ext>
            </a:extLst>
          </p:cNvPr>
          <p:cNvSpPr/>
          <p:nvPr/>
        </p:nvSpPr>
        <p:spPr>
          <a:xfrm rot="11071050">
            <a:off x="5523519" y="522875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5137D7CB-A485-57E7-336D-710DBF02BFBC}"/>
              </a:ext>
            </a:extLst>
          </p:cNvPr>
          <p:cNvSpPr/>
          <p:nvPr/>
        </p:nvSpPr>
        <p:spPr>
          <a:xfrm rot="11071050">
            <a:off x="5399998" y="323939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0EC1B3A-287A-8EF9-C2AC-31E02D886379}"/>
              </a:ext>
            </a:extLst>
          </p:cNvPr>
          <p:cNvSpPr/>
          <p:nvPr/>
        </p:nvSpPr>
        <p:spPr>
          <a:xfrm rot="11071050">
            <a:off x="6294076" y="524161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F4BBCCB1-9AC7-A3DD-38C6-E96E1C108354}"/>
              </a:ext>
            </a:extLst>
          </p:cNvPr>
          <p:cNvSpPr/>
          <p:nvPr/>
        </p:nvSpPr>
        <p:spPr>
          <a:xfrm rot="11071050">
            <a:off x="7516375" y="441169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42462260-8B2D-5174-C13D-375769FA981D}"/>
              </a:ext>
            </a:extLst>
          </p:cNvPr>
          <p:cNvSpPr/>
          <p:nvPr/>
        </p:nvSpPr>
        <p:spPr>
          <a:xfrm rot="11071050">
            <a:off x="5625593" y="419367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9A75379F-D419-FD48-7716-EB9CE52327C9}"/>
              </a:ext>
            </a:extLst>
          </p:cNvPr>
          <p:cNvSpPr/>
          <p:nvPr/>
        </p:nvSpPr>
        <p:spPr>
          <a:xfrm rot="11071050">
            <a:off x="7288701" y="327921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EF3FADF-26C4-5B22-A6BB-6194441CD3CC}"/>
              </a:ext>
            </a:extLst>
          </p:cNvPr>
          <p:cNvSpPr/>
          <p:nvPr/>
        </p:nvSpPr>
        <p:spPr>
          <a:xfrm rot="11071050">
            <a:off x="6526797" y="3289496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0051D11-A0DF-1598-A976-E38795A010EE}"/>
              </a:ext>
            </a:extLst>
          </p:cNvPr>
          <p:cNvCxnSpPr>
            <a:cxnSpLocks/>
            <a:endCxn id="20" idx="0"/>
          </p:cNvCxnSpPr>
          <p:nvPr/>
        </p:nvCxnSpPr>
        <p:spPr>
          <a:xfrm flipH="1" flipV="1">
            <a:off x="5368632" y="5652604"/>
            <a:ext cx="640804" cy="487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5D3AA1-7765-1FB6-9B0D-0629496D9875}"/>
              </a:ext>
            </a:extLst>
          </p:cNvPr>
          <p:cNvSpPr txBox="1"/>
          <p:nvPr/>
        </p:nvSpPr>
        <p:spPr>
          <a:xfrm>
            <a:off x="69542" y="2905681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801AD4-EB4C-ED84-05B4-A3CACD6BEE3E}"/>
              </a:ext>
            </a:extLst>
          </p:cNvPr>
          <p:cNvSpPr txBox="1"/>
          <p:nvPr/>
        </p:nvSpPr>
        <p:spPr>
          <a:xfrm>
            <a:off x="8390287" y="5156198"/>
            <a:ext cx="3840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Priority is to build-up and not scoring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with their back to goal and make runs and passes to facilitate the movement of the ball down the field.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Create an overload in the channel where the ball 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44E864-F75E-3716-41C3-CC2788E7A044}"/>
              </a:ext>
            </a:extLst>
          </p:cNvPr>
          <p:cNvSpPr/>
          <p:nvPr/>
        </p:nvSpPr>
        <p:spPr>
          <a:xfrm>
            <a:off x="4929194" y="3554084"/>
            <a:ext cx="2263002" cy="156866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6F69BE-DFF2-3FFF-6C87-FEE26ED69D32}"/>
              </a:ext>
            </a:extLst>
          </p:cNvPr>
          <p:cNvSpPr txBox="1"/>
          <p:nvPr/>
        </p:nvSpPr>
        <p:spPr>
          <a:xfrm>
            <a:off x="3859407" y="5771873"/>
            <a:ext cx="1149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Left channel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62659B-C91A-1575-E50E-584BBC438CFE}"/>
              </a:ext>
            </a:extLst>
          </p:cNvPr>
          <p:cNvSpPr txBox="1"/>
          <p:nvPr/>
        </p:nvSpPr>
        <p:spPr>
          <a:xfrm>
            <a:off x="7121710" y="5726070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Right channel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A78385-B685-11DA-2912-D59FD045C83A}"/>
              </a:ext>
            </a:extLst>
          </p:cNvPr>
          <p:cNvSpPr txBox="1"/>
          <p:nvPr/>
        </p:nvSpPr>
        <p:spPr>
          <a:xfrm>
            <a:off x="5401521" y="4546137"/>
            <a:ext cx="142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Central channel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93F219-B644-BB1A-E4FF-F4A69A6700B1}"/>
              </a:ext>
            </a:extLst>
          </p:cNvPr>
          <p:cNvSpPr txBox="1"/>
          <p:nvPr/>
        </p:nvSpPr>
        <p:spPr>
          <a:xfrm>
            <a:off x="103651" y="6183046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provide a safe pass back from the defenders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 field away from the pressure</a:t>
            </a:r>
          </a:p>
          <a:p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C2141C6-7903-22C3-77CC-E46C5C7BF86A}"/>
              </a:ext>
            </a:extLst>
          </p:cNvPr>
          <p:cNvCxnSpPr>
            <a:cxnSpLocks/>
          </p:cNvCxnSpPr>
          <p:nvPr/>
        </p:nvCxnSpPr>
        <p:spPr>
          <a:xfrm flipH="1" flipV="1">
            <a:off x="4189184" y="5029087"/>
            <a:ext cx="1003893" cy="6735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A59C58D-A0C9-E7A9-BEB9-C60B898EF420}"/>
              </a:ext>
            </a:extLst>
          </p:cNvPr>
          <p:cNvCxnSpPr>
            <a:cxnSpLocks/>
          </p:cNvCxnSpPr>
          <p:nvPr/>
        </p:nvCxnSpPr>
        <p:spPr>
          <a:xfrm flipV="1">
            <a:off x="4247699" y="4276573"/>
            <a:ext cx="978123" cy="6098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E64591B-A098-C460-9E42-A356F68FD516}"/>
              </a:ext>
            </a:extLst>
          </p:cNvPr>
          <p:cNvCxnSpPr>
            <a:cxnSpLocks/>
          </p:cNvCxnSpPr>
          <p:nvPr/>
        </p:nvCxnSpPr>
        <p:spPr>
          <a:xfrm flipH="1" flipV="1">
            <a:off x="5118100" y="3694993"/>
            <a:ext cx="173264" cy="5171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8292EA8-9E29-26D9-1C9E-D34A8C0D5146}"/>
              </a:ext>
            </a:extLst>
          </p:cNvPr>
          <p:cNvCxnSpPr>
            <a:cxnSpLocks/>
          </p:cNvCxnSpPr>
          <p:nvPr/>
        </p:nvCxnSpPr>
        <p:spPr>
          <a:xfrm flipH="1">
            <a:off x="5094737" y="3581733"/>
            <a:ext cx="832838" cy="9194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BCAC092-CF26-D9E1-2884-1BCBFF02996D}"/>
              </a:ext>
            </a:extLst>
          </p:cNvPr>
          <p:cNvCxnSpPr>
            <a:cxnSpLocks/>
          </p:cNvCxnSpPr>
          <p:nvPr/>
        </p:nvCxnSpPr>
        <p:spPr>
          <a:xfrm flipV="1">
            <a:off x="4103196" y="3350882"/>
            <a:ext cx="102834" cy="147460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8C56772-E504-0C94-6984-D9803A9E8529}"/>
              </a:ext>
            </a:extLst>
          </p:cNvPr>
          <p:cNvSpPr/>
          <p:nvPr/>
        </p:nvSpPr>
        <p:spPr>
          <a:xfrm>
            <a:off x="6004521" y="494970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P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B7188E9-F9B6-9607-4052-D19FAE92D73E}"/>
              </a:ext>
            </a:extLst>
          </p:cNvPr>
          <p:cNvSpPr/>
          <p:nvPr/>
        </p:nvSpPr>
        <p:spPr>
          <a:xfrm>
            <a:off x="6876320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4E397AD-D1DF-CD99-69FB-D9D0EC2822D1}"/>
              </a:ext>
            </a:extLst>
          </p:cNvPr>
          <p:cNvSpPr/>
          <p:nvPr/>
        </p:nvSpPr>
        <p:spPr>
          <a:xfrm>
            <a:off x="4017208" y="486033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9EDD333-1540-2FE6-AA14-044B1575F604}"/>
              </a:ext>
            </a:extLst>
          </p:cNvPr>
          <p:cNvSpPr/>
          <p:nvPr/>
        </p:nvSpPr>
        <p:spPr>
          <a:xfrm>
            <a:off x="5272633" y="423869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D20D957-ACCB-0E35-54F2-30DFA687FC0E}"/>
              </a:ext>
            </a:extLst>
          </p:cNvPr>
          <p:cNvSpPr/>
          <p:nvPr/>
        </p:nvSpPr>
        <p:spPr>
          <a:xfrm>
            <a:off x="5941984" y="341859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3FDBC6F-E6A6-2B45-EB97-441177CC20FD}"/>
              </a:ext>
            </a:extLst>
          </p:cNvPr>
          <p:cNvCxnSpPr>
            <a:cxnSpLocks/>
          </p:cNvCxnSpPr>
          <p:nvPr/>
        </p:nvCxnSpPr>
        <p:spPr>
          <a:xfrm flipH="1" flipV="1">
            <a:off x="4289132" y="3373752"/>
            <a:ext cx="736119" cy="3212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19DAECA-B307-A04F-7F95-E89AA580D7B5}"/>
              </a:ext>
            </a:extLst>
          </p:cNvPr>
          <p:cNvCxnSpPr>
            <a:cxnSpLocks/>
          </p:cNvCxnSpPr>
          <p:nvPr/>
        </p:nvCxnSpPr>
        <p:spPr>
          <a:xfrm flipH="1" flipV="1">
            <a:off x="5368896" y="4855397"/>
            <a:ext cx="603963" cy="1611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277E3565-FD43-3639-398F-93F4AACE6A4F}"/>
              </a:ext>
            </a:extLst>
          </p:cNvPr>
          <p:cNvSpPr txBox="1"/>
          <p:nvPr/>
        </p:nvSpPr>
        <p:spPr>
          <a:xfrm>
            <a:off x="67859" y="4454304"/>
            <a:ext cx="3959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Back (Pivot player)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outside the 18 as a central passer in the space between the other team’s forward and midfield lines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safely and quickly switch the field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F9DEA12-C5B7-FF55-0C0A-27BCC41ECDC5}"/>
              </a:ext>
            </a:extLst>
          </p:cNvPr>
          <p:cNvSpPr/>
          <p:nvPr/>
        </p:nvSpPr>
        <p:spPr>
          <a:xfrm>
            <a:off x="8080453" y="488068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8719C-7C12-6B15-256F-ED24BB329D2F}"/>
              </a:ext>
            </a:extLst>
          </p:cNvPr>
          <p:cNvSpPr txBox="1"/>
          <p:nvPr/>
        </p:nvSpPr>
        <p:spPr>
          <a:xfrm>
            <a:off x="26190" y="3418592"/>
            <a:ext cx="395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Attacking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Escape passing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Switching the 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Passing back to the keeper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Pivot player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E3E4CB-C1DF-1544-4E3C-D1822C88F50F}"/>
              </a:ext>
            </a:extLst>
          </p:cNvPr>
          <p:cNvSpPr/>
          <p:nvPr/>
        </p:nvSpPr>
        <p:spPr>
          <a:xfrm>
            <a:off x="6853970" y="3538327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BD8D41-4BB6-7725-C3E4-02F6332D15D2}"/>
              </a:ext>
            </a:extLst>
          </p:cNvPr>
          <p:cNvCxnSpPr>
            <a:cxnSpLocks/>
          </p:cNvCxnSpPr>
          <p:nvPr/>
        </p:nvCxnSpPr>
        <p:spPr>
          <a:xfrm flipH="1">
            <a:off x="5877275" y="3673120"/>
            <a:ext cx="870082" cy="4395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486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0BC56-248D-9A1B-7D69-25902E47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2CBE3-1783-C072-41BA-D9F878F5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682" y="6199"/>
            <a:ext cx="1011855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Attacking Tactical Style: Breaking the Lines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F8078-0C9B-94EF-7DF8-B5BFEC0A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648B4-DB6D-9A4D-89C3-83947344D26C}"/>
              </a:ext>
            </a:extLst>
          </p:cNvPr>
          <p:cNvSpPr txBox="1"/>
          <p:nvPr/>
        </p:nvSpPr>
        <p:spPr>
          <a:xfrm>
            <a:off x="197707" y="1264079"/>
            <a:ext cx="4646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Attacking in the flow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Build-up Out of the Back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We possess the ball in our defending third and the opponent overloads our defending third</a:t>
            </a:r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336E57-155D-4D7A-2C12-FE1760516069}"/>
              </a:ext>
            </a:extLst>
          </p:cNvPr>
          <p:cNvSpPr txBox="1"/>
          <p:nvPr/>
        </p:nvSpPr>
        <p:spPr>
          <a:xfrm>
            <a:off x="4659549" y="984881"/>
            <a:ext cx="75324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Get numbers into the midfield (1 forward and 1 center back move towards midfield)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Pass the ball long over the opposing forward and midfield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Players spread out making the field 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Rapidly create and maintain team shape in order to build-up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Safely switch fields moving the ball away from the opponents and down the field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CAD415-91C4-4923-C2DB-F0607D87C902}"/>
              </a:ext>
            </a:extLst>
          </p:cNvPr>
          <p:cNvCxnSpPr/>
          <p:nvPr/>
        </p:nvCxnSpPr>
        <p:spPr>
          <a:xfrm flipV="1">
            <a:off x="49873" y="2758412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349D339-D69C-66AA-664A-B8CB8ADE7346}"/>
              </a:ext>
            </a:extLst>
          </p:cNvPr>
          <p:cNvSpPr txBox="1"/>
          <p:nvPr/>
        </p:nvSpPr>
        <p:spPr>
          <a:xfrm>
            <a:off x="8383822" y="3060902"/>
            <a:ext cx="379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Midfields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wide near the sideline in the outside channels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Position as far up the field providing a safe passing option for the defenders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59FD5E-7A85-7429-9B5C-D063860FDA34}"/>
              </a:ext>
            </a:extLst>
          </p:cNvPr>
          <p:cNvGrpSpPr/>
          <p:nvPr/>
        </p:nvGrpSpPr>
        <p:grpSpPr>
          <a:xfrm>
            <a:off x="3920776" y="3158822"/>
            <a:ext cx="4409440" cy="3262933"/>
            <a:chOff x="3891280" y="3158822"/>
            <a:chExt cx="4409440" cy="326293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F28794-578A-E7B3-2212-666D02594702}"/>
                </a:ext>
              </a:extLst>
            </p:cNvPr>
            <p:cNvSpPr/>
            <p:nvPr/>
          </p:nvSpPr>
          <p:spPr>
            <a:xfrm>
              <a:off x="3891280" y="3159760"/>
              <a:ext cx="4409440" cy="319087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38736C-23FA-5D09-0D9E-174AF275D9C8}"/>
                </a:ext>
              </a:extLst>
            </p:cNvPr>
            <p:cNvSpPr/>
            <p:nvPr/>
          </p:nvSpPr>
          <p:spPr>
            <a:xfrm>
              <a:off x="5118100" y="5439093"/>
              <a:ext cx="19558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B9242-0770-6BC8-F9FF-BA04D7DCC974}"/>
                </a:ext>
              </a:extLst>
            </p:cNvPr>
            <p:cNvSpPr/>
            <p:nvPr/>
          </p:nvSpPr>
          <p:spPr>
            <a:xfrm>
              <a:off x="5791200" y="6350635"/>
              <a:ext cx="690880" cy="71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0A917D7-850D-C19B-68A0-B51781192E9B}"/>
                </a:ext>
              </a:extLst>
            </p:cNvPr>
            <p:cNvSpPr/>
            <p:nvPr/>
          </p:nvSpPr>
          <p:spPr>
            <a:xfrm>
              <a:off x="5647690" y="5989796"/>
              <a:ext cx="977900" cy="36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B997E1-E301-513A-888E-B690FAE27E90}"/>
                </a:ext>
              </a:extLst>
            </p:cNvPr>
            <p:cNvSpPr/>
            <p:nvPr/>
          </p:nvSpPr>
          <p:spPr>
            <a:xfrm>
              <a:off x="5679440" y="3158822"/>
              <a:ext cx="721360" cy="76040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C63D9ED-D766-BA38-1946-E58B48410542}"/>
                </a:ext>
              </a:extLst>
            </p:cNvPr>
            <p:cNvCxnSpPr/>
            <p:nvPr/>
          </p:nvCxnSpPr>
          <p:spPr>
            <a:xfrm>
              <a:off x="3891280" y="3547923"/>
              <a:ext cx="4409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EE499A22-6A0C-31EC-BF30-82041510E18E}"/>
              </a:ext>
            </a:extLst>
          </p:cNvPr>
          <p:cNvSpPr/>
          <p:nvPr/>
        </p:nvSpPr>
        <p:spPr>
          <a:xfrm>
            <a:off x="5282644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55A5433-9E12-59C2-3548-8F7A0E8A6ADB}"/>
              </a:ext>
            </a:extLst>
          </p:cNvPr>
          <p:cNvSpPr/>
          <p:nvPr/>
        </p:nvSpPr>
        <p:spPr>
          <a:xfrm>
            <a:off x="6040120" y="607965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29002F-745D-0816-920E-E21AE6020961}"/>
              </a:ext>
            </a:extLst>
          </p:cNvPr>
          <p:cNvSpPr txBox="1"/>
          <p:nvPr/>
        </p:nvSpPr>
        <p:spPr>
          <a:xfrm>
            <a:off x="8359235" y="4095778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Midfielder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open passing lane within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3B5CB5-3F28-17BB-FF50-8E3CD99157B7}"/>
              </a:ext>
            </a:extLst>
          </p:cNvPr>
          <p:cNvSpPr txBox="1"/>
          <p:nvPr/>
        </p:nvSpPr>
        <p:spPr>
          <a:xfrm>
            <a:off x="103651" y="5153363"/>
            <a:ext cx="3606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backs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close together to provide a close option and prevent a counter-attack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for our open player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E0E4EA8-E22F-58EA-1CC4-B8578F465FAB}"/>
              </a:ext>
            </a:extLst>
          </p:cNvPr>
          <p:cNvSpPr/>
          <p:nvPr/>
        </p:nvSpPr>
        <p:spPr>
          <a:xfrm>
            <a:off x="5402817" y="5551336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C779D55A-C208-1AB6-5269-54CC6EE569EE}"/>
              </a:ext>
            </a:extLst>
          </p:cNvPr>
          <p:cNvSpPr/>
          <p:nvPr/>
        </p:nvSpPr>
        <p:spPr>
          <a:xfrm rot="11071050">
            <a:off x="4311928" y="441169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CCD6152-3FFF-A0C1-ED2A-69DE0F1E5C11}"/>
              </a:ext>
            </a:extLst>
          </p:cNvPr>
          <p:cNvSpPr/>
          <p:nvPr/>
        </p:nvSpPr>
        <p:spPr>
          <a:xfrm rot="11071050">
            <a:off x="5211880" y="528909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5CD4F236-FD69-B199-F7D1-DE6DDD9D4D15}"/>
              </a:ext>
            </a:extLst>
          </p:cNvPr>
          <p:cNvSpPr/>
          <p:nvPr/>
        </p:nvSpPr>
        <p:spPr>
          <a:xfrm rot="11071050">
            <a:off x="5399998" y="323939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48CC57B5-D1E7-49D5-2727-276333F2AD77}"/>
              </a:ext>
            </a:extLst>
          </p:cNvPr>
          <p:cNvSpPr/>
          <p:nvPr/>
        </p:nvSpPr>
        <p:spPr>
          <a:xfrm rot="11071050">
            <a:off x="6176554" y="553698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2DB0C4ED-4501-A184-84CA-B518D8340F7A}"/>
              </a:ext>
            </a:extLst>
          </p:cNvPr>
          <p:cNvSpPr/>
          <p:nvPr/>
        </p:nvSpPr>
        <p:spPr>
          <a:xfrm rot="11071050">
            <a:off x="6996673" y="529724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AF803D2-97C5-8435-2165-04F181892F38}"/>
              </a:ext>
            </a:extLst>
          </p:cNvPr>
          <p:cNvSpPr/>
          <p:nvPr/>
        </p:nvSpPr>
        <p:spPr>
          <a:xfrm rot="11071050">
            <a:off x="5459252" y="4377102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AC16F5E3-C568-E9F3-1210-91B02952FC99}"/>
              </a:ext>
            </a:extLst>
          </p:cNvPr>
          <p:cNvSpPr/>
          <p:nvPr/>
        </p:nvSpPr>
        <p:spPr>
          <a:xfrm rot="11071050">
            <a:off x="7288701" y="327921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2981BB32-C631-CB20-4662-3FF1AF538F49}"/>
              </a:ext>
            </a:extLst>
          </p:cNvPr>
          <p:cNvSpPr/>
          <p:nvPr/>
        </p:nvSpPr>
        <p:spPr>
          <a:xfrm rot="11071050">
            <a:off x="6526797" y="3289496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E6887-BE30-A7C2-302F-425AFD85B3E6}"/>
              </a:ext>
            </a:extLst>
          </p:cNvPr>
          <p:cNvSpPr txBox="1"/>
          <p:nvPr/>
        </p:nvSpPr>
        <p:spPr>
          <a:xfrm>
            <a:off x="69542" y="2905681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A225D2-1D8A-00C6-FB1A-4D38B9F1E513}"/>
              </a:ext>
            </a:extLst>
          </p:cNvPr>
          <p:cNvSpPr txBox="1"/>
          <p:nvPr/>
        </p:nvSpPr>
        <p:spPr>
          <a:xfrm>
            <a:off x="8390287" y="5156198"/>
            <a:ext cx="38401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One forward drops back into the central channel in the midfield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Create an overload in the central channel in the midfield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One forward pushes the opposing defending line back to </a:t>
            </a:r>
            <a:r>
              <a:rPr lang="en-US" sz="1200"/>
              <a:t>create space</a:t>
            </a:r>
            <a:endParaRPr lang="en-US" sz="12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2DF248-2145-F8FE-C0D7-7B9E273BB19D}"/>
              </a:ext>
            </a:extLst>
          </p:cNvPr>
          <p:cNvSpPr/>
          <p:nvPr/>
        </p:nvSpPr>
        <p:spPr>
          <a:xfrm>
            <a:off x="4929194" y="3554084"/>
            <a:ext cx="2263002" cy="156866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808372-5BED-2ECC-3938-F8351B68EE4C}"/>
              </a:ext>
            </a:extLst>
          </p:cNvPr>
          <p:cNvSpPr txBox="1"/>
          <p:nvPr/>
        </p:nvSpPr>
        <p:spPr>
          <a:xfrm>
            <a:off x="3859407" y="5771873"/>
            <a:ext cx="1149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Left channel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423186-877B-2D1F-F355-43AA546AEFF2}"/>
              </a:ext>
            </a:extLst>
          </p:cNvPr>
          <p:cNvSpPr txBox="1"/>
          <p:nvPr/>
        </p:nvSpPr>
        <p:spPr>
          <a:xfrm>
            <a:off x="7121710" y="5726070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Right channel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10FD8E-E563-5982-C3EB-F44C04F3B390}"/>
              </a:ext>
            </a:extLst>
          </p:cNvPr>
          <p:cNvSpPr txBox="1"/>
          <p:nvPr/>
        </p:nvSpPr>
        <p:spPr>
          <a:xfrm>
            <a:off x="5378070" y="5080981"/>
            <a:ext cx="142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Central channel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A094E9-A703-AFCC-F643-08982E71EC28}"/>
              </a:ext>
            </a:extLst>
          </p:cNvPr>
          <p:cNvSpPr txBox="1"/>
          <p:nvPr/>
        </p:nvSpPr>
        <p:spPr>
          <a:xfrm>
            <a:off x="103651" y="6183046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provide a safe pass back from the defenders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 field away from the pressure</a:t>
            </a:r>
          </a:p>
          <a:p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6947D8-6EBB-C46D-12F5-F40B0BE41912}"/>
              </a:ext>
            </a:extLst>
          </p:cNvPr>
          <p:cNvCxnSpPr>
            <a:cxnSpLocks/>
          </p:cNvCxnSpPr>
          <p:nvPr/>
        </p:nvCxnSpPr>
        <p:spPr>
          <a:xfrm flipV="1">
            <a:off x="5524737" y="4403586"/>
            <a:ext cx="905559" cy="10355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32987B5-ABDB-2460-09D5-A936C9670052}"/>
              </a:ext>
            </a:extLst>
          </p:cNvPr>
          <p:cNvCxnSpPr>
            <a:cxnSpLocks/>
          </p:cNvCxnSpPr>
          <p:nvPr/>
        </p:nvCxnSpPr>
        <p:spPr>
          <a:xfrm flipH="1" flipV="1">
            <a:off x="5524737" y="4064923"/>
            <a:ext cx="872377" cy="3386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F2DF76A-2D5E-7DAE-CE0E-01C26C003DD7}"/>
              </a:ext>
            </a:extLst>
          </p:cNvPr>
          <p:cNvCxnSpPr>
            <a:cxnSpLocks/>
          </p:cNvCxnSpPr>
          <p:nvPr/>
        </p:nvCxnSpPr>
        <p:spPr>
          <a:xfrm flipH="1" flipV="1">
            <a:off x="5118100" y="3694993"/>
            <a:ext cx="406637" cy="3699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6761169-B004-9466-0672-A5D6D79E2C4B}"/>
              </a:ext>
            </a:extLst>
          </p:cNvPr>
          <p:cNvCxnSpPr>
            <a:cxnSpLocks/>
          </p:cNvCxnSpPr>
          <p:nvPr/>
        </p:nvCxnSpPr>
        <p:spPr>
          <a:xfrm flipH="1">
            <a:off x="5094737" y="3581733"/>
            <a:ext cx="832838" cy="9194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13BFAC9-D6B2-8814-FCB5-6885461617D9}"/>
              </a:ext>
            </a:extLst>
          </p:cNvPr>
          <p:cNvCxnSpPr>
            <a:cxnSpLocks/>
          </p:cNvCxnSpPr>
          <p:nvPr/>
        </p:nvCxnSpPr>
        <p:spPr>
          <a:xfrm flipV="1">
            <a:off x="4103196" y="3350882"/>
            <a:ext cx="102834" cy="147460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8A56F6A0-38AA-BCBF-DAC9-177310106EB7}"/>
              </a:ext>
            </a:extLst>
          </p:cNvPr>
          <p:cNvSpPr/>
          <p:nvPr/>
        </p:nvSpPr>
        <p:spPr>
          <a:xfrm>
            <a:off x="6004521" y="494970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71F3098-E4D6-BEF3-799F-4E88FB8ABDE3}"/>
              </a:ext>
            </a:extLst>
          </p:cNvPr>
          <p:cNvSpPr/>
          <p:nvPr/>
        </p:nvSpPr>
        <p:spPr>
          <a:xfrm>
            <a:off x="6876320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780BFE0-2690-0F5C-0ABA-CE8DDC0F500E}"/>
              </a:ext>
            </a:extLst>
          </p:cNvPr>
          <p:cNvSpPr/>
          <p:nvPr/>
        </p:nvSpPr>
        <p:spPr>
          <a:xfrm>
            <a:off x="4017208" y="486033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CB68350-7E77-BF94-774A-3B9FE595BDD3}"/>
              </a:ext>
            </a:extLst>
          </p:cNvPr>
          <p:cNvSpPr/>
          <p:nvPr/>
        </p:nvSpPr>
        <p:spPr>
          <a:xfrm>
            <a:off x="5272498" y="4391770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DA58682-7555-2698-D292-F7DF91B5D905}"/>
              </a:ext>
            </a:extLst>
          </p:cNvPr>
          <p:cNvSpPr/>
          <p:nvPr/>
        </p:nvSpPr>
        <p:spPr>
          <a:xfrm>
            <a:off x="5941984" y="341859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95FFBD3-1F31-8F3A-7E2A-332171F0D5DA}"/>
              </a:ext>
            </a:extLst>
          </p:cNvPr>
          <p:cNvCxnSpPr>
            <a:cxnSpLocks/>
          </p:cNvCxnSpPr>
          <p:nvPr/>
        </p:nvCxnSpPr>
        <p:spPr>
          <a:xfrm flipH="1" flipV="1">
            <a:off x="4289132" y="3373752"/>
            <a:ext cx="736119" cy="3212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1225011-72AF-B854-24BD-649E270838DF}"/>
              </a:ext>
            </a:extLst>
          </p:cNvPr>
          <p:cNvCxnSpPr>
            <a:cxnSpLocks/>
          </p:cNvCxnSpPr>
          <p:nvPr/>
        </p:nvCxnSpPr>
        <p:spPr>
          <a:xfrm flipH="1" flipV="1">
            <a:off x="5786165" y="4762053"/>
            <a:ext cx="186694" cy="25444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199E6B1F-B3AD-BBF5-B988-966F8269FFDE}"/>
              </a:ext>
            </a:extLst>
          </p:cNvPr>
          <p:cNvSpPr txBox="1"/>
          <p:nvPr/>
        </p:nvSpPr>
        <p:spPr>
          <a:xfrm>
            <a:off x="79845" y="4220331"/>
            <a:ext cx="3959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Back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Play outside the 18 as a central passer in the space between the other team’s forward and midfield lines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safely and quickly switch the field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7A7C163-2D08-9007-670A-DE8F4422941B}"/>
              </a:ext>
            </a:extLst>
          </p:cNvPr>
          <p:cNvSpPr/>
          <p:nvPr/>
        </p:nvSpPr>
        <p:spPr>
          <a:xfrm>
            <a:off x="8080453" y="488068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3F961-834E-6420-C9F5-48857BB62140}"/>
              </a:ext>
            </a:extLst>
          </p:cNvPr>
          <p:cNvSpPr txBox="1"/>
          <p:nvPr/>
        </p:nvSpPr>
        <p:spPr>
          <a:xfrm>
            <a:off x="26190" y="3418592"/>
            <a:ext cx="3959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Attacking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Create overloads in the midfield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Switching the field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18F89B-E8F2-D1C7-C1AA-F540132FB529}"/>
              </a:ext>
            </a:extLst>
          </p:cNvPr>
          <p:cNvSpPr/>
          <p:nvPr/>
        </p:nvSpPr>
        <p:spPr>
          <a:xfrm>
            <a:off x="6853970" y="3538327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DD99E6E-CA6F-6411-C98D-3E2B73997E23}"/>
              </a:ext>
            </a:extLst>
          </p:cNvPr>
          <p:cNvCxnSpPr>
            <a:cxnSpLocks/>
          </p:cNvCxnSpPr>
          <p:nvPr/>
        </p:nvCxnSpPr>
        <p:spPr>
          <a:xfrm flipH="1">
            <a:off x="6519682" y="3673120"/>
            <a:ext cx="227675" cy="59898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4482E90-3A0B-BDBF-7B0E-48ECCC7DD985}"/>
              </a:ext>
            </a:extLst>
          </p:cNvPr>
          <p:cNvCxnSpPr>
            <a:cxnSpLocks/>
            <a:stCxn id="34" idx="7"/>
          </p:cNvCxnSpPr>
          <p:nvPr/>
        </p:nvCxnSpPr>
        <p:spPr>
          <a:xfrm flipV="1">
            <a:off x="5419289" y="4095778"/>
            <a:ext cx="105448" cy="32217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92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10340-BBC6-53ED-7886-7E3BC3A30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C4D901-6739-CDCA-95E5-97069E132C7E}"/>
              </a:ext>
            </a:extLst>
          </p:cNvPr>
          <p:cNvSpPr/>
          <p:nvPr/>
        </p:nvSpPr>
        <p:spPr>
          <a:xfrm>
            <a:off x="4603661" y="3027745"/>
            <a:ext cx="3017733" cy="375458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80B984-388C-53E8-3358-05C94679FA18}"/>
              </a:ext>
            </a:extLst>
          </p:cNvPr>
          <p:cNvSpPr/>
          <p:nvPr/>
        </p:nvSpPr>
        <p:spPr>
          <a:xfrm>
            <a:off x="5696892" y="2863126"/>
            <a:ext cx="734291" cy="1662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F1A0CD-AD24-07BC-9A95-F55C363D7A29}"/>
              </a:ext>
            </a:extLst>
          </p:cNvPr>
          <p:cNvSpPr/>
          <p:nvPr/>
        </p:nvSpPr>
        <p:spPr>
          <a:xfrm>
            <a:off x="5821582" y="6783970"/>
            <a:ext cx="734291" cy="1662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FA1C8D-1EAE-8FE2-A25A-3EF292147016}"/>
              </a:ext>
            </a:extLst>
          </p:cNvPr>
          <p:cNvSpPr/>
          <p:nvPr/>
        </p:nvSpPr>
        <p:spPr>
          <a:xfrm>
            <a:off x="5170419" y="3026101"/>
            <a:ext cx="1814945" cy="82690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CB2DBA-8D48-7329-B82E-366184B732F8}"/>
              </a:ext>
            </a:extLst>
          </p:cNvPr>
          <p:cNvSpPr/>
          <p:nvPr/>
        </p:nvSpPr>
        <p:spPr>
          <a:xfrm>
            <a:off x="5253555" y="5932281"/>
            <a:ext cx="1814945" cy="82690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7CDC65D-1F00-DAA7-4135-27056FD635B6}"/>
              </a:ext>
            </a:extLst>
          </p:cNvPr>
          <p:cNvSpPr/>
          <p:nvPr/>
        </p:nvSpPr>
        <p:spPr>
          <a:xfrm>
            <a:off x="5676119" y="4485146"/>
            <a:ext cx="858981" cy="82690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AC29EE-27BD-2E2E-21B7-51B9C53EAB43}"/>
              </a:ext>
            </a:extLst>
          </p:cNvPr>
          <p:cNvCxnSpPr>
            <a:stCxn id="14" idx="1"/>
            <a:endCxn id="14" idx="3"/>
          </p:cNvCxnSpPr>
          <p:nvPr/>
        </p:nvCxnSpPr>
        <p:spPr>
          <a:xfrm>
            <a:off x="4603661" y="4905036"/>
            <a:ext cx="30177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6BE6554-5C37-AEA8-D487-0B2735A4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809" y="124340"/>
            <a:ext cx="1011855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Attacking Tactical Style: Counter-Attack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6D8E7-333F-A480-0089-9B74522C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C3385-6D48-8E04-DBEE-E74E1818E85D}"/>
              </a:ext>
            </a:extLst>
          </p:cNvPr>
          <p:cNvSpPr txBox="1"/>
          <p:nvPr/>
        </p:nvSpPr>
        <p:spPr>
          <a:xfrm>
            <a:off x="197707" y="1307924"/>
            <a:ext cx="5221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Attacking in the flow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Counter-attack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While we are in the low-block we gain control of the ball within our counter-attack zone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01AFBE-D3BC-CDC2-B4A4-3C8ACEED982D}"/>
              </a:ext>
            </a:extLst>
          </p:cNvPr>
          <p:cNvSpPr txBox="1"/>
          <p:nvPr/>
        </p:nvSpPr>
        <p:spPr>
          <a:xfrm>
            <a:off x="5588481" y="1282258"/>
            <a:ext cx="65838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Low-block with a compact midfield line with forwards disrupting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3 player Counter-attack (M and 2 Fs) with speed into the scoring zone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Non-counter-attackers reform defense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196B70-C504-C0E2-D45D-B0B4C83EFD16}"/>
              </a:ext>
            </a:extLst>
          </p:cNvPr>
          <p:cNvCxnSpPr/>
          <p:nvPr/>
        </p:nvCxnSpPr>
        <p:spPr>
          <a:xfrm flipV="1">
            <a:off x="49873" y="2738596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4E8C75C-5053-A836-469E-5B9B23672C20}"/>
              </a:ext>
            </a:extLst>
          </p:cNvPr>
          <p:cNvSpPr txBox="1"/>
          <p:nvPr/>
        </p:nvSpPr>
        <p:spPr>
          <a:xfrm>
            <a:off x="126731" y="5330940"/>
            <a:ext cx="4252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Defensively disrupt the opponent’s pass into our midfield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Position yourself to anticipate the counter-attack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Work with the midfielder gaining the ball to use give and goes and penetrating runs and passes to rapidly get into the scoring zone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C31D617-09A9-4E45-AFFF-A858B81B115C}"/>
              </a:ext>
            </a:extLst>
          </p:cNvPr>
          <p:cNvSpPr/>
          <p:nvPr/>
        </p:nvSpPr>
        <p:spPr>
          <a:xfrm>
            <a:off x="6026539" y="655803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8F6195-50C5-4279-5517-C84453BCD0D5}"/>
              </a:ext>
            </a:extLst>
          </p:cNvPr>
          <p:cNvSpPr/>
          <p:nvPr/>
        </p:nvSpPr>
        <p:spPr>
          <a:xfrm>
            <a:off x="5758835" y="5272101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11CA9936-D3A3-423A-5A74-47744B27F61B}"/>
              </a:ext>
            </a:extLst>
          </p:cNvPr>
          <p:cNvSpPr/>
          <p:nvPr/>
        </p:nvSpPr>
        <p:spPr>
          <a:xfrm rot="11071050">
            <a:off x="5026715" y="5026722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2E1C5B82-9E59-BA0D-7740-B2661E280FBE}"/>
              </a:ext>
            </a:extLst>
          </p:cNvPr>
          <p:cNvSpPr/>
          <p:nvPr/>
        </p:nvSpPr>
        <p:spPr>
          <a:xfrm rot="11071050">
            <a:off x="6450601" y="5761540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53C98085-F6D2-C132-42F6-BD12C9975534}"/>
              </a:ext>
            </a:extLst>
          </p:cNvPr>
          <p:cNvSpPr/>
          <p:nvPr/>
        </p:nvSpPr>
        <p:spPr>
          <a:xfrm rot="11071050">
            <a:off x="5021542" y="453789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926B8DF6-A0CF-CACF-9104-9FDBE90907BD}"/>
              </a:ext>
            </a:extLst>
          </p:cNvPr>
          <p:cNvSpPr/>
          <p:nvPr/>
        </p:nvSpPr>
        <p:spPr>
          <a:xfrm rot="11071050">
            <a:off x="5272692" y="5603594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44B1E64-736B-DFDD-BD89-C3EE52D2AE23}"/>
              </a:ext>
            </a:extLst>
          </p:cNvPr>
          <p:cNvSpPr/>
          <p:nvPr/>
        </p:nvSpPr>
        <p:spPr>
          <a:xfrm rot="11071050">
            <a:off x="6920193" y="5240182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0E39841D-796D-ABF8-F23F-5F8727CD5A65}"/>
              </a:ext>
            </a:extLst>
          </p:cNvPr>
          <p:cNvSpPr/>
          <p:nvPr/>
        </p:nvSpPr>
        <p:spPr>
          <a:xfrm rot="11071050">
            <a:off x="5924518" y="536351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3E93E055-8EBB-311B-C2F2-FDB8B2D1895D}"/>
              </a:ext>
            </a:extLst>
          </p:cNvPr>
          <p:cNvSpPr/>
          <p:nvPr/>
        </p:nvSpPr>
        <p:spPr>
          <a:xfrm rot="11071050">
            <a:off x="7066669" y="4591850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86022C08-D892-AD58-C221-6477B7BAD6A2}"/>
              </a:ext>
            </a:extLst>
          </p:cNvPr>
          <p:cNvSpPr/>
          <p:nvPr/>
        </p:nvSpPr>
        <p:spPr>
          <a:xfrm rot="11071050">
            <a:off x="5890836" y="4541380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6CF229-985E-9B06-B493-F63025275062}"/>
              </a:ext>
            </a:extLst>
          </p:cNvPr>
          <p:cNvSpPr txBox="1"/>
          <p:nvPr/>
        </p:nvSpPr>
        <p:spPr>
          <a:xfrm>
            <a:off x="104852" y="2931527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30183AD-7739-5464-4AD4-DE6F742E24B5}"/>
              </a:ext>
            </a:extLst>
          </p:cNvPr>
          <p:cNvSpPr/>
          <p:nvPr/>
        </p:nvSpPr>
        <p:spPr>
          <a:xfrm>
            <a:off x="6019621" y="3059936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7AA9FA-10AC-C7B2-3D44-8FFF56C95809}"/>
              </a:ext>
            </a:extLst>
          </p:cNvPr>
          <p:cNvSpPr txBox="1"/>
          <p:nvPr/>
        </p:nvSpPr>
        <p:spPr>
          <a:xfrm>
            <a:off x="7776127" y="5074169"/>
            <a:ext cx="4413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Maintain a compact defensive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Advance forward to support the attack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0C7BF2-BB46-A942-4F86-5BC453BEDB31}"/>
              </a:ext>
            </a:extLst>
          </p:cNvPr>
          <p:cNvSpPr txBox="1"/>
          <p:nvPr/>
        </p:nvSpPr>
        <p:spPr>
          <a:xfrm>
            <a:off x="7777690" y="6209225"/>
            <a:ext cx="4219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Play forward as a sweeper to prevent the counter-attack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529481F-B0E9-0618-E188-E2E7F0B9B1E7}"/>
              </a:ext>
            </a:extLst>
          </p:cNvPr>
          <p:cNvCxnSpPr>
            <a:cxnSpLocks/>
            <a:stCxn id="49" idx="0"/>
          </p:cNvCxnSpPr>
          <p:nvPr/>
        </p:nvCxnSpPr>
        <p:spPr>
          <a:xfrm flipH="1" flipV="1">
            <a:off x="5791433" y="4364182"/>
            <a:ext cx="28362" cy="9079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71CC83FC-804A-930F-440C-15285941EF0C}"/>
              </a:ext>
            </a:extLst>
          </p:cNvPr>
          <p:cNvCxnSpPr>
            <a:cxnSpLocks/>
          </p:cNvCxnSpPr>
          <p:nvPr/>
        </p:nvCxnSpPr>
        <p:spPr>
          <a:xfrm flipH="1" flipV="1">
            <a:off x="5819795" y="3011396"/>
            <a:ext cx="72698" cy="5565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C7FD703-E142-6E3B-CAF3-17755BE32A19}"/>
              </a:ext>
            </a:extLst>
          </p:cNvPr>
          <p:cNvSpPr txBox="1"/>
          <p:nvPr/>
        </p:nvSpPr>
        <p:spPr>
          <a:xfrm>
            <a:off x="7653643" y="3009683"/>
            <a:ext cx="4413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Midfielders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Any midfielder regain the ball in the counter-attack zone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Form a counter-attacking team with 2 forwards and 1 midfielder and pass or dribble with speed supporting each other into the scoring zone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Remaining midfielders reform in the central channel to defend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Move forward to support the attack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5F4A8B-318E-2E88-C407-2FA5412559CC}"/>
              </a:ext>
            </a:extLst>
          </p:cNvPr>
          <p:cNvSpPr/>
          <p:nvPr/>
        </p:nvSpPr>
        <p:spPr>
          <a:xfrm>
            <a:off x="5481801" y="3028038"/>
            <a:ext cx="1228287" cy="73145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11589C-2ED5-B345-3171-C155193ABDE2}"/>
              </a:ext>
            </a:extLst>
          </p:cNvPr>
          <p:cNvSpPr txBox="1"/>
          <p:nvPr/>
        </p:nvSpPr>
        <p:spPr>
          <a:xfrm>
            <a:off x="6400568" y="2750100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Scoring Zone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907D9A-02A6-2614-7741-2C39D6484BAC}"/>
              </a:ext>
            </a:extLst>
          </p:cNvPr>
          <p:cNvSpPr/>
          <p:nvPr/>
        </p:nvSpPr>
        <p:spPr>
          <a:xfrm>
            <a:off x="4745620" y="5223905"/>
            <a:ext cx="2652529" cy="54894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79C593-2A8A-909F-F6F5-6F20BFBB8B02}"/>
              </a:ext>
            </a:extLst>
          </p:cNvPr>
          <p:cNvSpPr txBox="1"/>
          <p:nvPr/>
        </p:nvSpPr>
        <p:spPr>
          <a:xfrm>
            <a:off x="4630230" y="5689086"/>
            <a:ext cx="1795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Counter-Attack Zone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DF70DB2-55BB-2ED7-7241-72DAB8C2D884}"/>
              </a:ext>
            </a:extLst>
          </p:cNvPr>
          <p:cNvCxnSpPr>
            <a:cxnSpLocks/>
          </p:cNvCxnSpPr>
          <p:nvPr/>
        </p:nvCxnSpPr>
        <p:spPr>
          <a:xfrm flipV="1">
            <a:off x="5477269" y="4416061"/>
            <a:ext cx="238826" cy="14338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E63203D-5916-B483-0518-AB4712538F3F}"/>
              </a:ext>
            </a:extLst>
          </p:cNvPr>
          <p:cNvCxnSpPr>
            <a:cxnSpLocks/>
          </p:cNvCxnSpPr>
          <p:nvPr/>
        </p:nvCxnSpPr>
        <p:spPr>
          <a:xfrm flipH="1" flipV="1">
            <a:off x="5865793" y="4384253"/>
            <a:ext cx="336893" cy="1429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FECF0E8-6504-A191-51EA-9B122BFFA0F3}"/>
              </a:ext>
            </a:extLst>
          </p:cNvPr>
          <p:cNvSpPr/>
          <p:nvPr/>
        </p:nvSpPr>
        <p:spPr>
          <a:xfrm>
            <a:off x="5758834" y="3580133"/>
            <a:ext cx="133659" cy="763267"/>
          </a:xfrm>
          <a:custGeom>
            <a:avLst/>
            <a:gdLst>
              <a:gd name="connsiteX0" fmla="*/ 64494 w 148470"/>
              <a:gd name="connsiteY0" fmla="*/ 685800 h 685800"/>
              <a:gd name="connsiteX1" fmla="*/ 22931 w 148470"/>
              <a:gd name="connsiteY1" fmla="*/ 550718 h 685800"/>
              <a:gd name="connsiteX2" fmla="*/ 106058 w 148470"/>
              <a:gd name="connsiteY2" fmla="*/ 488373 h 685800"/>
              <a:gd name="connsiteX3" fmla="*/ 106058 w 148470"/>
              <a:gd name="connsiteY3" fmla="*/ 394855 h 685800"/>
              <a:gd name="connsiteX4" fmla="*/ 74885 w 148470"/>
              <a:gd name="connsiteY4" fmla="*/ 374073 h 685800"/>
              <a:gd name="connsiteX5" fmla="*/ 33321 w 148470"/>
              <a:gd name="connsiteY5" fmla="*/ 322118 h 685800"/>
              <a:gd name="connsiteX6" fmla="*/ 33321 w 148470"/>
              <a:gd name="connsiteY6" fmla="*/ 218209 h 685800"/>
              <a:gd name="connsiteX7" fmla="*/ 95667 w 148470"/>
              <a:gd name="connsiteY7" fmla="*/ 176645 h 685800"/>
              <a:gd name="connsiteX8" fmla="*/ 147621 w 148470"/>
              <a:gd name="connsiteY8" fmla="*/ 51955 h 685800"/>
              <a:gd name="connsiteX9" fmla="*/ 147621 w 148470"/>
              <a:gd name="connsiteY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470" h="685800">
                <a:moveTo>
                  <a:pt x="64494" y="685800"/>
                </a:moveTo>
                <a:cubicBezTo>
                  <a:pt x="15041" y="646237"/>
                  <a:pt x="-28082" y="635740"/>
                  <a:pt x="22931" y="550718"/>
                </a:cubicBezTo>
                <a:cubicBezTo>
                  <a:pt x="40751" y="521018"/>
                  <a:pt x="106058" y="488373"/>
                  <a:pt x="106058" y="488373"/>
                </a:cubicBezTo>
                <a:cubicBezTo>
                  <a:pt x="118041" y="452424"/>
                  <a:pt x="128003" y="438744"/>
                  <a:pt x="106058" y="394855"/>
                </a:cubicBezTo>
                <a:cubicBezTo>
                  <a:pt x="100473" y="383685"/>
                  <a:pt x="83716" y="382904"/>
                  <a:pt x="74885" y="374073"/>
                </a:cubicBezTo>
                <a:cubicBezTo>
                  <a:pt x="59203" y="358391"/>
                  <a:pt x="47176" y="339436"/>
                  <a:pt x="33321" y="322118"/>
                </a:cubicBezTo>
                <a:cubicBezTo>
                  <a:pt x="21527" y="286734"/>
                  <a:pt x="7204" y="259250"/>
                  <a:pt x="33321" y="218209"/>
                </a:cubicBezTo>
                <a:cubicBezTo>
                  <a:pt x="46730" y="197137"/>
                  <a:pt x="95667" y="176645"/>
                  <a:pt x="95667" y="176645"/>
                </a:cubicBezTo>
                <a:cubicBezTo>
                  <a:pt x="115877" y="136226"/>
                  <a:pt x="142506" y="97998"/>
                  <a:pt x="147621" y="51955"/>
                </a:cubicBezTo>
                <a:cubicBezTo>
                  <a:pt x="149533" y="34743"/>
                  <a:pt x="147621" y="17318"/>
                  <a:pt x="147621" y="0"/>
                </a:cubicBezTo>
              </a:path>
            </a:pathLst>
          </a:custGeom>
          <a:noFill/>
          <a:ln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5972A84-311E-9FA7-DC8D-1792AE3AEC62}"/>
              </a:ext>
            </a:extLst>
          </p:cNvPr>
          <p:cNvCxnSpPr>
            <a:cxnSpLocks/>
          </p:cNvCxnSpPr>
          <p:nvPr/>
        </p:nvCxnSpPr>
        <p:spPr>
          <a:xfrm flipV="1">
            <a:off x="5696892" y="4634005"/>
            <a:ext cx="21146" cy="70386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0B74567-F780-CC8F-15F8-AD686EF908F3}"/>
              </a:ext>
            </a:extLst>
          </p:cNvPr>
          <p:cNvCxnSpPr>
            <a:cxnSpLocks/>
          </p:cNvCxnSpPr>
          <p:nvPr/>
        </p:nvCxnSpPr>
        <p:spPr>
          <a:xfrm flipV="1">
            <a:off x="5265577" y="5312049"/>
            <a:ext cx="322904" cy="5732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5B6F36D-ABA0-4620-E1ED-FA592E5835ED}"/>
              </a:ext>
            </a:extLst>
          </p:cNvPr>
          <p:cNvCxnSpPr>
            <a:cxnSpLocks/>
          </p:cNvCxnSpPr>
          <p:nvPr/>
        </p:nvCxnSpPr>
        <p:spPr>
          <a:xfrm flipH="1" flipV="1">
            <a:off x="6377106" y="5278007"/>
            <a:ext cx="422245" cy="1650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BECB89E5-58B4-634F-95EE-798F68DEF79F}"/>
              </a:ext>
            </a:extLst>
          </p:cNvPr>
          <p:cNvSpPr/>
          <p:nvPr/>
        </p:nvSpPr>
        <p:spPr>
          <a:xfrm>
            <a:off x="5833673" y="538426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13A1033-FCF7-6849-C6C9-45000FD2CFCA}"/>
              </a:ext>
            </a:extLst>
          </p:cNvPr>
          <p:cNvSpPr/>
          <p:nvPr/>
        </p:nvSpPr>
        <p:spPr>
          <a:xfrm>
            <a:off x="6424084" y="462921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5F29959-2030-6334-23DB-AB97E0615AF1}"/>
              </a:ext>
            </a:extLst>
          </p:cNvPr>
          <p:cNvSpPr/>
          <p:nvPr/>
        </p:nvSpPr>
        <p:spPr>
          <a:xfrm>
            <a:off x="5561229" y="587618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B65C348-F460-56BE-9ECB-6DE752697606}"/>
              </a:ext>
            </a:extLst>
          </p:cNvPr>
          <p:cNvSpPr/>
          <p:nvPr/>
        </p:nvSpPr>
        <p:spPr>
          <a:xfrm>
            <a:off x="7034847" y="533991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04B297F-9F16-3CDA-7B66-42571AA567BC}"/>
              </a:ext>
            </a:extLst>
          </p:cNvPr>
          <p:cNvSpPr/>
          <p:nvPr/>
        </p:nvSpPr>
        <p:spPr>
          <a:xfrm>
            <a:off x="6630772" y="586006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F59A61F-BA87-33E3-DC97-630740857AAC}"/>
              </a:ext>
            </a:extLst>
          </p:cNvPr>
          <p:cNvSpPr/>
          <p:nvPr/>
        </p:nvSpPr>
        <p:spPr>
          <a:xfrm>
            <a:off x="5247126" y="537544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459AEFC-3F08-6397-E04F-B2EA1A62952F}"/>
              </a:ext>
            </a:extLst>
          </p:cNvPr>
          <p:cNvSpPr/>
          <p:nvPr/>
        </p:nvSpPr>
        <p:spPr>
          <a:xfrm>
            <a:off x="6073112" y="585192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3F98F41-9D95-3739-553E-C5FCD63FEFFA}"/>
              </a:ext>
            </a:extLst>
          </p:cNvPr>
          <p:cNvSpPr/>
          <p:nvPr/>
        </p:nvSpPr>
        <p:spPr>
          <a:xfrm>
            <a:off x="5614475" y="447429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F2A09E-65E2-DC50-FBB4-0CAE384C25E1}"/>
              </a:ext>
            </a:extLst>
          </p:cNvPr>
          <p:cNvSpPr txBox="1"/>
          <p:nvPr/>
        </p:nvSpPr>
        <p:spPr>
          <a:xfrm>
            <a:off x="163607" y="3684462"/>
            <a:ext cx="395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Attacking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Give and go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Penetrating runs and passes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Third man runs and passing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Disrupting runs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Rebound scoring</a:t>
            </a:r>
          </a:p>
        </p:txBody>
      </p:sp>
    </p:spTree>
    <p:extLst>
      <p:ext uri="{BB962C8B-B14F-4D97-AF65-F5344CB8AC3E}">
        <p14:creationId xmlns:p14="http://schemas.microsoft.com/office/powerpoint/2010/main" val="22002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70086-8DD6-BCE9-F1DA-D03D03297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5631-3A0C-1249-2695-8FD3023F0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839" y="3294"/>
            <a:ext cx="1044602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Attacking Tactical Style: Possession and Movement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799F35-59B4-52C9-6113-50085B11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A280-5CE3-32D1-259A-2971631DAC93}"/>
              </a:ext>
            </a:extLst>
          </p:cNvPr>
          <p:cNvSpPr txBox="1"/>
          <p:nvPr/>
        </p:nvSpPr>
        <p:spPr>
          <a:xfrm>
            <a:off x="218439" y="1365723"/>
            <a:ext cx="5739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Attacking in the flow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Possession and movement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We possess the ball in our attacking half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868EA-60F2-F7C5-B541-B8653AD33FA5}"/>
              </a:ext>
            </a:extLst>
          </p:cNvPr>
          <p:cNvSpPr txBox="1"/>
          <p:nvPr/>
        </p:nvSpPr>
        <p:spPr>
          <a:xfrm>
            <a:off x="6055134" y="1113646"/>
            <a:ext cx="6096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Defensive line contains the ball in the attacking half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Defensive line denies the counter-attack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Center midfielder ensures we attack using crosses, short passing and dribbling from the left, center, and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Forwards operate together to create local numerical superiority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D7EA46-E684-E411-D7A9-BCBD205DE55E}"/>
              </a:ext>
            </a:extLst>
          </p:cNvPr>
          <p:cNvCxnSpPr/>
          <p:nvPr/>
        </p:nvCxnSpPr>
        <p:spPr>
          <a:xfrm flipV="1">
            <a:off x="49873" y="2797967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389968C-35B2-73CD-F970-2F65868BC109}"/>
              </a:ext>
            </a:extLst>
          </p:cNvPr>
          <p:cNvSpPr txBox="1"/>
          <p:nvPr/>
        </p:nvSpPr>
        <p:spPr>
          <a:xfrm>
            <a:off x="97566" y="5291472"/>
            <a:ext cx="4112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 and Outside Midfielders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anywhere in the attacking third to create chances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Try and always keep at least one forward in the scoring zone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Create scoring opportunities by creating crosses, 2v1s, or 1v1 mismatches in the scoring zone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back to the containing midfielders as required to rapidly switch the field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6BABAA-DE73-D2BC-4702-C89DB66BB20A}"/>
              </a:ext>
            </a:extLst>
          </p:cNvPr>
          <p:cNvSpPr txBox="1"/>
          <p:nvPr/>
        </p:nvSpPr>
        <p:spPr>
          <a:xfrm>
            <a:off x="8112875" y="6207568"/>
            <a:ext cx="375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forward as a sweeper behind our defenders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5D6684-D806-CA74-606D-9438C2F46FAC}"/>
              </a:ext>
            </a:extLst>
          </p:cNvPr>
          <p:cNvSpPr txBox="1"/>
          <p:nvPr/>
        </p:nvSpPr>
        <p:spPr>
          <a:xfrm>
            <a:off x="49873" y="2941532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D789DC5-33E0-583D-2B30-44F15889C2C8}"/>
              </a:ext>
            </a:extLst>
          </p:cNvPr>
          <p:cNvGrpSpPr/>
          <p:nvPr/>
        </p:nvGrpSpPr>
        <p:grpSpPr>
          <a:xfrm rot="10800000">
            <a:off x="4375674" y="3532447"/>
            <a:ext cx="3597567" cy="2823903"/>
            <a:chOff x="3891280" y="3158822"/>
            <a:chExt cx="4409440" cy="32629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747FE22-9E96-19BF-1A66-589C1D75EE1F}"/>
                </a:ext>
              </a:extLst>
            </p:cNvPr>
            <p:cNvSpPr/>
            <p:nvPr/>
          </p:nvSpPr>
          <p:spPr>
            <a:xfrm>
              <a:off x="3891280" y="3159759"/>
              <a:ext cx="4409440" cy="3190874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672A410-B099-A36F-7206-58FF0B0F874E}"/>
                </a:ext>
              </a:extLst>
            </p:cNvPr>
            <p:cNvSpPr/>
            <p:nvPr/>
          </p:nvSpPr>
          <p:spPr>
            <a:xfrm>
              <a:off x="5118100" y="5439093"/>
              <a:ext cx="19558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3A6135E-94F5-B464-9976-3AA010C991BB}"/>
                </a:ext>
              </a:extLst>
            </p:cNvPr>
            <p:cNvSpPr/>
            <p:nvPr/>
          </p:nvSpPr>
          <p:spPr>
            <a:xfrm>
              <a:off x="5791200" y="6350635"/>
              <a:ext cx="690880" cy="71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BC26C25-1F7B-33C2-A60F-98ECE420937E}"/>
                </a:ext>
              </a:extLst>
            </p:cNvPr>
            <p:cNvSpPr/>
            <p:nvPr/>
          </p:nvSpPr>
          <p:spPr>
            <a:xfrm>
              <a:off x="5647690" y="5989796"/>
              <a:ext cx="977900" cy="36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31E62AB-B9E0-27DC-4DD0-78300B8DB858}"/>
                </a:ext>
              </a:extLst>
            </p:cNvPr>
            <p:cNvSpPr/>
            <p:nvPr/>
          </p:nvSpPr>
          <p:spPr>
            <a:xfrm>
              <a:off x="5679440" y="3158822"/>
              <a:ext cx="721360" cy="76040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8EE9129-8BCD-4BEA-8F7F-BB9218FBDB7E}"/>
                </a:ext>
              </a:extLst>
            </p:cNvPr>
            <p:cNvCxnSpPr/>
            <p:nvPr/>
          </p:nvCxnSpPr>
          <p:spPr>
            <a:xfrm>
              <a:off x="3891280" y="3547923"/>
              <a:ext cx="4409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FF633F8A-89EB-0532-656E-6F9CB04D3AA9}"/>
              </a:ext>
            </a:extLst>
          </p:cNvPr>
          <p:cNvSpPr/>
          <p:nvPr/>
        </p:nvSpPr>
        <p:spPr>
          <a:xfrm>
            <a:off x="7466681" y="4164541"/>
            <a:ext cx="99472" cy="10838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53AA3042-47D2-4798-327D-65C576D0DB2B}"/>
              </a:ext>
            </a:extLst>
          </p:cNvPr>
          <p:cNvSpPr/>
          <p:nvPr/>
        </p:nvSpPr>
        <p:spPr>
          <a:xfrm rot="11071050">
            <a:off x="6912163" y="3901920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AAA316D7-DF50-855E-7634-AFFEDA550202}"/>
              </a:ext>
            </a:extLst>
          </p:cNvPr>
          <p:cNvSpPr/>
          <p:nvPr/>
        </p:nvSpPr>
        <p:spPr>
          <a:xfrm rot="11071050">
            <a:off x="6193874" y="4483637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D85F7BCC-7C39-2161-99A5-A10AB65CF0B7}"/>
              </a:ext>
            </a:extLst>
          </p:cNvPr>
          <p:cNvSpPr/>
          <p:nvPr/>
        </p:nvSpPr>
        <p:spPr>
          <a:xfrm rot="11071050">
            <a:off x="5096451" y="4556361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5E1525FD-E54C-7126-DF12-DF32B9748304}"/>
              </a:ext>
            </a:extLst>
          </p:cNvPr>
          <p:cNvSpPr/>
          <p:nvPr/>
        </p:nvSpPr>
        <p:spPr>
          <a:xfrm rot="11071050">
            <a:off x="6406780" y="3929006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14DF8D4D-D5A9-5581-FE1E-2992AF1FD8FB}"/>
              </a:ext>
            </a:extLst>
          </p:cNvPr>
          <p:cNvSpPr/>
          <p:nvPr/>
        </p:nvSpPr>
        <p:spPr>
          <a:xfrm rot="11071050">
            <a:off x="5606505" y="3994305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75E24AAA-A775-D908-3E8D-4ADB74F67002}"/>
              </a:ext>
            </a:extLst>
          </p:cNvPr>
          <p:cNvSpPr/>
          <p:nvPr/>
        </p:nvSpPr>
        <p:spPr>
          <a:xfrm rot="11071050">
            <a:off x="6818916" y="4484373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290E009F-10DC-5235-9541-64420BD8C5D7}"/>
              </a:ext>
            </a:extLst>
          </p:cNvPr>
          <p:cNvSpPr/>
          <p:nvPr/>
        </p:nvSpPr>
        <p:spPr>
          <a:xfrm rot="11071050">
            <a:off x="6098335" y="5816832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FCE250D3-5DE4-DCE6-6455-DDD63F74EB22}"/>
              </a:ext>
            </a:extLst>
          </p:cNvPr>
          <p:cNvSpPr/>
          <p:nvPr/>
        </p:nvSpPr>
        <p:spPr>
          <a:xfrm rot="11071050">
            <a:off x="7005409" y="5747705"/>
            <a:ext cx="174145" cy="1636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3193851A-DA83-313A-3FD0-5CEAE0A0FA76}"/>
              </a:ext>
            </a:extLst>
          </p:cNvPr>
          <p:cNvCxnSpPr>
            <a:cxnSpLocks/>
          </p:cNvCxnSpPr>
          <p:nvPr/>
        </p:nvCxnSpPr>
        <p:spPr>
          <a:xfrm flipV="1">
            <a:off x="6578804" y="3819518"/>
            <a:ext cx="667957" cy="54151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2A9938D6-C0DA-8774-1CD4-9DF62A1698FE}"/>
              </a:ext>
            </a:extLst>
          </p:cNvPr>
          <p:cNvSpPr/>
          <p:nvPr/>
        </p:nvSpPr>
        <p:spPr>
          <a:xfrm>
            <a:off x="6092162" y="3623120"/>
            <a:ext cx="140312" cy="15470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DF2F184-330C-3F78-0090-DDBD0191EA39}"/>
              </a:ext>
            </a:extLst>
          </p:cNvPr>
          <p:cNvCxnSpPr>
            <a:cxnSpLocks/>
          </p:cNvCxnSpPr>
          <p:nvPr/>
        </p:nvCxnSpPr>
        <p:spPr>
          <a:xfrm flipH="1">
            <a:off x="6310471" y="3777614"/>
            <a:ext cx="891680" cy="2928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9D256194-01C6-8F80-88BF-3755D19D54DB}"/>
              </a:ext>
            </a:extLst>
          </p:cNvPr>
          <p:cNvCxnSpPr>
            <a:cxnSpLocks/>
            <a:endCxn id="23" idx="2"/>
          </p:cNvCxnSpPr>
          <p:nvPr/>
        </p:nvCxnSpPr>
        <p:spPr>
          <a:xfrm flipH="1" flipV="1">
            <a:off x="6141300" y="3532447"/>
            <a:ext cx="40439" cy="4793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A5E5B7D3-F8B1-44AD-CF1A-4871DF6F4603}"/>
              </a:ext>
            </a:extLst>
          </p:cNvPr>
          <p:cNvSpPr txBox="1"/>
          <p:nvPr/>
        </p:nvSpPr>
        <p:spPr>
          <a:xfrm>
            <a:off x="7973241" y="2950761"/>
            <a:ext cx="393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midfielder (field general)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Stay in the midfield of the field and distribute the ball looking to create goal scoring opportunities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7D2FC89-58A2-084E-85BC-274A491C4883}"/>
              </a:ext>
            </a:extLst>
          </p:cNvPr>
          <p:cNvSpPr/>
          <p:nvPr/>
        </p:nvSpPr>
        <p:spPr>
          <a:xfrm>
            <a:off x="5570005" y="3598760"/>
            <a:ext cx="1207697" cy="69891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E62936-613A-FEC7-F910-68C9E77B956A}"/>
              </a:ext>
            </a:extLst>
          </p:cNvPr>
          <p:cNvSpPr txBox="1"/>
          <p:nvPr/>
        </p:nvSpPr>
        <p:spPr>
          <a:xfrm>
            <a:off x="5957573" y="3196565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Scoring Zone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0514458-ECCA-FCF2-2472-4A13F9B350D8}"/>
              </a:ext>
            </a:extLst>
          </p:cNvPr>
          <p:cNvCxnSpPr>
            <a:cxnSpLocks/>
          </p:cNvCxnSpPr>
          <p:nvPr/>
        </p:nvCxnSpPr>
        <p:spPr>
          <a:xfrm flipH="1" flipV="1">
            <a:off x="7260556" y="3777821"/>
            <a:ext cx="313750" cy="408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7C747A0B-C520-B389-818E-A647459EBE51}"/>
              </a:ext>
            </a:extLst>
          </p:cNvPr>
          <p:cNvSpPr/>
          <p:nvPr/>
        </p:nvSpPr>
        <p:spPr>
          <a:xfrm>
            <a:off x="6179119" y="593792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675A68-6132-9BAD-3356-C3C3470C92AF}"/>
              </a:ext>
            </a:extLst>
          </p:cNvPr>
          <p:cNvSpPr/>
          <p:nvPr/>
        </p:nvSpPr>
        <p:spPr>
          <a:xfrm>
            <a:off x="6146486" y="506475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4D76985-ACC9-95AF-F829-D41A378FB8A8}"/>
              </a:ext>
            </a:extLst>
          </p:cNvPr>
          <p:cNvSpPr/>
          <p:nvPr/>
        </p:nvSpPr>
        <p:spPr>
          <a:xfrm>
            <a:off x="6123907" y="4037140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BDF3A12-DF34-8849-E348-6CF5BE6E33C0}"/>
              </a:ext>
            </a:extLst>
          </p:cNvPr>
          <p:cNvSpPr/>
          <p:nvPr/>
        </p:nvSpPr>
        <p:spPr>
          <a:xfrm>
            <a:off x="7200584" y="593792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FAD5CDF-507B-7234-C163-1B3259C33AFD}"/>
              </a:ext>
            </a:extLst>
          </p:cNvPr>
          <p:cNvSpPr/>
          <p:nvPr/>
        </p:nvSpPr>
        <p:spPr>
          <a:xfrm>
            <a:off x="5290621" y="598692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62D2AD6-8370-FC15-0B93-3F106D376AF0}"/>
              </a:ext>
            </a:extLst>
          </p:cNvPr>
          <p:cNvSpPr/>
          <p:nvPr/>
        </p:nvSpPr>
        <p:spPr>
          <a:xfrm>
            <a:off x="4623157" y="431636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130F3AD-3126-A1E0-CD59-4ABB14705ACA}"/>
              </a:ext>
            </a:extLst>
          </p:cNvPr>
          <p:cNvSpPr/>
          <p:nvPr/>
        </p:nvSpPr>
        <p:spPr>
          <a:xfrm>
            <a:off x="7592177" y="423318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BBD66B-63DE-A74C-83E3-FD26BA202C0E}"/>
              </a:ext>
            </a:extLst>
          </p:cNvPr>
          <p:cNvSpPr txBox="1"/>
          <p:nvPr/>
        </p:nvSpPr>
        <p:spPr>
          <a:xfrm>
            <a:off x="8021990" y="5415033"/>
            <a:ext cx="393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High line to contain the ball in the attacking half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compact in central channel to deny counter-attack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DC4A397-FC0D-709D-36D3-4CD563311122}"/>
              </a:ext>
            </a:extLst>
          </p:cNvPr>
          <p:cNvSpPr/>
          <p:nvPr/>
        </p:nvSpPr>
        <p:spPr>
          <a:xfrm>
            <a:off x="6361985" y="426898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E3D077-710A-8293-BDAE-A3D3FF422114}"/>
              </a:ext>
            </a:extLst>
          </p:cNvPr>
          <p:cNvSpPr txBox="1"/>
          <p:nvPr/>
        </p:nvSpPr>
        <p:spPr>
          <a:xfrm>
            <a:off x="86219" y="3411009"/>
            <a:ext cx="39590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Attacking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Give and go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Penetrating runs and passes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Third man runs and passing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Disrupting runs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Cutback endline passing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Drop back passing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Switching 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Rebound scoring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Rotate positions (positional fluidity)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D018EB0-2F0A-DFDF-D552-D8B0E4AB23EC}"/>
              </a:ext>
            </a:extLst>
          </p:cNvPr>
          <p:cNvCxnSpPr>
            <a:cxnSpLocks/>
          </p:cNvCxnSpPr>
          <p:nvPr/>
        </p:nvCxnSpPr>
        <p:spPr>
          <a:xfrm flipV="1">
            <a:off x="4847172" y="4186209"/>
            <a:ext cx="1078605" cy="1721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31C90C0-ABD3-DA84-0C86-7C26C68C3DBF}"/>
              </a:ext>
            </a:extLst>
          </p:cNvPr>
          <p:cNvSpPr txBox="1"/>
          <p:nvPr/>
        </p:nvSpPr>
        <p:spPr>
          <a:xfrm>
            <a:off x="8003567" y="3716201"/>
            <a:ext cx="41129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Midfielders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Priority is to stay wide and attack anywhere in the outside channels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Create scoring opportunities by creating crosses, 2v1s, or 1v1 mismatches in the scoring zone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back to the containing defenders as required to rapidly switch the field</a:t>
            </a:r>
          </a:p>
        </p:txBody>
      </p:sp>
    </p:spTree>
    <p:extLst>
      <p:ext uri="{BB962C8B-B14F-4D97-AF65-F5344CB8AC3E}">
        <p14:creationId xmlns:p14="http://schemas.microsoft.com/office/powerpoint/2010/main" val="543019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A61B6-AC41-BDF2-30FF-E9A46A653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54A51-C928-6E26-99CA-F41A6244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817" y="117673"/>
            <a:ext cx="1011855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Attacking Set-piece Tactical Style: Goal-kick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8DA29-CA8E-B86A-2699-2F9B449B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E2E3B-EFFA-5818-95DD-09D8BAF1A54C}"/>
              </a:ext>
            </a:extLst>
          </p:cNvPr>
          <p:cNvSpPr txBox="1"/>
          <p:nvPr/>
        </p:nvSpPr>
        <p:spPr>
          <a:xfrm>
            <a:off x="197707" y="1264079"/>
            <a:ext cx="6096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Attacking set-piece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Goal Kick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Goal kick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63AEB-AA85-784E-E9B1-515CAB95AA66}"/>
              </a:ext>
            </a:extLst>
          </p:cNvPr>
          <p:cNvSpPr txBox="1"/>
          <p:nvPr/>
        </p:nvSpPr>
        <p:spPr>
          <a:xfrm>
            <a:off x="6204887" y="1316956"/>
            <a:ext cx="6096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Safest choice by keeper (3 opponents around our 18 play long)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Team positional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Players move to passing lanes in their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Safe, simple passing away from the opponent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1B2A3A-DFE1-37D8-7627-83EB8B91E61A}"/>
              </a:ext>
            </a:extLst>
          </p:cNvPr>
          <p:cNvCxnSpPr/>
          <p:nvPr/>
        </p:nvCxnSpPr>
        <p:spPr>
          <a:xfrm flipV="1">
            <a:off x="49873" y="2758412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3F40C0C-189D-F411-1682-43C11C9D7682}"/>
              </a:ext>
            </a:extLst>
          </p:cNvPr>
          <p:cNvSpPr txBox="1"/>
          <p:nvPr/>
        </p:nvSpPr>
        <p:spPr>
          <a:xfrm>
            <a:off x="38939" y="5888268"/>
            <a:ext cx="3790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Midfielders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wide near the sideline in the outside channels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Position as far up the field providing a safe passing option for the defenders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BDC16C-0BC4-AC7B-7206-4C358C359C78}"/>
              </a:ext>
            </a:extLst>
          </p:cNvPr>
          <p:cNvGrpSpPr/>
          <p:nvPr/>
        </p:nvGrpSpPr>
        <p:grpSpPr>
          <a:xfrm>
            <a:off x="3891280" y="3158822"/>
            <a:ext cx="4409440" cy="3262933"/>
            <a:chOff x="3891280" y="3158822"/>
            <a:chExt cx="4409440" cy="326293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3D8A12-EB07-461F-311B-0C1718FAEDAD}"/>
                </a:ext>
              </a:extLst>
            </p:cNvPr>
            <p:cNvSpPr/>
            <p:nvPr/>
          </p:nvSpPr>
          <p:spPr>
            <a:xfrm>
              <a:off x="3891280" y="3159760"/>
              <a:ext cx="4409440" cy="319087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95480EB-91BB-6B18-A1F8-CDD135F2CC78}"/>
                </a:ext>
              </a:extLst>
            </p:cNvPr>
            <p:cNvSpPr/>
            <p:nvPr/>
          </p:nvSpPr>
          <p:spPr>
            <a:xfrm>
              <a:off x="5118100" y="5439093"/>
              <a:ext cx="19558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3A886E8-293C-017E-9A1F-51ABAEB15F94}"/>
                </a:ext>
              </a:extLst>
            </p:cNvPr>
            <p:cNvSpPr/>
            <p:nvPr/>
          </p:nvSpPr>
          <p:spPr>
            <a:xfrm>
              <a:off x="5791200" y="6350635"/>
              <a:ext cx="690880" cy="711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D5E150C-2061-B59A-27AC-178D7BD0671C}"/>
                </a:ext>
              </a:extLst>
            </p:cNvPr>
            <p:cNvSpPr/>
            <p:nvPr/>
          </p:nvSpPr>
          <p:spPr>
            <a:xfrm>
              <a:off x="5647690" y="5989796"/>
              <a:ext cx="977900" cy="3651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7BF5329-5BCD-FD52-0E73-96D998FD1EDA}"/>
                </a:ext>
              </a:extLst>
            </p:cNvPr>
            <p:cNvSpPr/>
            <p:nvPr/>
          </p:nvSpPr>
          <p:spPr>
            <a:xfrm>
              <a:off x="5679440" y="3158822"/>
              <a:ext cx="721360" cy="76040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A837F9E-1152-1CCA-E918-A170162974EF}"/>
                </a:ext>
              </a:extLst>
            </p:cNvPr>
            <p:cNvCxnSpPr/>
            <p:nvPr/>
          </p:nvCxnSpPr>
          <p:spPr>
            <a:xfrm>
              <a:off x="3891280" y="3547923"/>
              <a:ext cx="4409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3177D56C-C481-AD70-BACB-FCAC042E80AF}"/>
              </a:ext>
            </a:extLst>
          </p:cNvPr>
          <p:cNvSpPr/>
          <p:nvPr/>
        </p:nvSpPr>
        <p:spPr>
          <a:xfrm>
            <a:off x="5282644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28BF07E-4E3C-9535-8AC9-34CF41970295}"/>
              </a:ext>
            </a:extLst>
          </p:cNvPr>
          <p:cNvSpPr/>
          <p:nvPr/>
        </p:nvSpPr>
        <p:spPr>
          <a:xfrm>
            <a:off x="6040120" y="607965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0C6D9D2-3C97-D658-0061-26C46161680A}"/>
              </a:ext>
            </a:extLst>
          </p:cNvPr>
          <p:cNvSpPr txBox="1"/>
          <p:nvPr/>
        </p:nvSpPr>
        <p:spPr>
          <a:xfrm>
            <a:off x="8300720" y="3080665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Midfielder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open passing lane within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ACFD5D-3076-4422-0E3F-C85EC07F87F2}"/>
              </a:ext>
            </a:extLst>
          </p:cNvPr>
          <p:cNvSpPr txBox="1"/>
          <p:nvPr/>
        </p:nvSpPr>
        <p:spPr>
          <a:xfrm>
            <a:off x="20508" y="3698466"/>
            <a:ext cx="38208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Outside backs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Spread out just outside the six facing downfield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for the open player before you receive the ball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Safe pass away from pressure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Prepare to defend against the counter-attack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74B6C3B-3F6B-3AEE-F2CF-818346036FA2}"/>
              </a:ext>
            </a:extLst>
          </p:cNvPr>
          <p:cNvSpPr/>
          <p:nvPr/>
        </p:nvSpPr>
        <p:spPr>
          <a:xfrm>
            <a:off x="6014720" y="6000212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3E7DBE63-F03F-DBC6-8383-4309B3C9DCFF}"/>
              </a:ext>
            </a:extLst>
          </p:cNvPr>
          <p:cNvSpPr/>
          <p:nvPr/>
        </p:nvSpPr>
        <p:spPr>
          <a:xfrm rot="11071050">
            <a:off x="4506660" y="416115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D7EA42AF-420A-B036-6192-3B10F9551692}"/>
              </a:ext>
            </a:extLst>
          </p:cNvPr>
          <p:cNvSpPr/>
          <p:nvPr/>
        </p:nvSpPr>
        <p:spPr>
          <a:xfrm rot="11071050">
            <a:off x="5523519" y="522875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36D2F9E8-6104-B2F0-A46A-34F7084DA880}"/>
              </a:ext>
            </a:extLst>
          </p:cNvPr>
          <p:cNvSpPr/>
          <p:nvPr/>
        </p:nvSpPr>
        <p:spPr>
          <a:xfrm rot="11071050">
            <a:off x="5399998" y="323939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ACBABE2D-8CBA-22A8-00DB-B10678E33CCD}"/>
              </a:ext>
            </a:extLst>
          </p:cNvPr>
          <p:cNvSpPr/>
          <p:nvPr/>
        </p:nvSpPr>
        <p:spPr>
          <a:xfrm rot="11071050">
            <a:off x="6294076" y="524161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F3248109-9535-5308-7FFD-182A1D11E44B}"/>
              </a:ext>
            </a:extLst>
          </p:cNvPr>
          <p:cNvSpPr/>
          <p:nvPr/>
        </p:nvSpPr>
        <p:spPr>
          <a:xfrm rot="11071050">
            <a:off x="7516375" y="441169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ED6C6873-E8AA-D543-D161-647F0DF815A2}"/>
              </a:ext>
            </a:extLst>
          </p:cNvPr>
          <p:cNvSpPr/>
          <p:nvPr/>
        </p:nvSpPr>
        <p:spPr>
          <a:xfrm rot="11071050">
            <a:off x="5625593" y="419367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F82E1CA4-C1EF-4ADA-0241-80AA1D68B5F8}"/>
              </a:ext>
            </a:extLst>
          </p:cNvPr>
          <p:cNvSpPr/>
          <p:nvPr/>
        </p:nvSpPr>
        <p:spPr>
          <a:xfrm rot="11071050">
            <a:off x="7288701" y="327921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9EB04DB8-0437-A90B-FF39-74B6BF3E6F08}"/>
              </a:ext>
            </a:extLst>
          </p:cNvPr>
          <p:cNvSpPr/>
          <p:nvPr/>
        </p:nvSpPr>
        <p:spPr>
          <a:xfrm rot="11071050">
            <a:off x="6526797" y="3289496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6B063BE-56E5-8922-AB14-D1940611074A}"/>
              </a:ext>
            </a:extLst>
          </p:cNvPr>
          <p:cNvCxnSpPr>
            <a:cxnSpLocks/>
            <a:endCxn id="20" idx="0"/>
          </p:cNvCxnSpPr>
          <p:nvPr/>
        </p:nvCxnSpPr>
        <p:spPr>
          <a:xfrm flipH="1" flipV="1">
            <a:off x="5368632" y="5652604"/>
            <a:ext cx="640804" cy="487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F3247DE-5D04-337F-9261-13A528010E25}"/>
              </a:ext>
            </a:extLst>
          </p:cNvPr>
          <p:cNvSpPr txBox="1"/>
          <p:nvPr/>
        </p:nvSpPr>
        <p:spPr>
          <a:xfrm>
            <a:off x="69542" y="2905681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1-3-4-1 or 1-3-3-2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F467FC-1B7C-34E1-2F81-CE775C0107C8}"/>
              </a:ext>
            </a:extLst>
          </p:cNvPr>
          <p:cNvSpPr txBox="1"/>
          <p:nvPr/>
        </p:nvSpPr>
        <p:spPr>
          <a:xfrm>
            <a:off x="8295538" y="4007973"/>
            <a:ext cx="3840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 1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Priority is to build-up and not scoring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with back to goal and make runs and passes to facilitate the movement of the ball down the field.</a:t>
            </a:r>
          </a:p>
          <a:p>
            <a:endParaRPr lang="en-US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71BEDC-93AA-D0FA-D58B-4C73925EF407}"/>
              </a:ext>
            </a:extLst>
          </p:cNvPr>
          <p:cNvSpPr txBox="1"/>
          <p:nvPr/>
        </p:nvSpPr>
        <p:spPr>
          <a:xfrm>
            <a:off x="3859407" y="5771873"/>
            <a:ext cx="1149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Left channel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E1CAD7-6904-F7F8-E1BC-2E3D035143EF}"/>
              </a:ext>
            </a:extLst>
          </p:cNvPr>
          <p:cNvSpPr txBox="1"/>
          <p:nvPr/>
        </p:nvSpPr>
        <p:spPr>
          <a:xfrm>
            <a:off x="7121710" y="5726070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Right channel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283998-4CDA-EC0A-F4C7-E680AD180DEA}"/>
              </a:ext>
            </a:extLst>
          </p:cNvPr>
          <p:cNvSpPr txBox="1"/>
          <p:nvPr/>
        </p:nvSpPr>
        <p:spPr>
          <a:xfrm>
            <a:off x="5401521" y="4546137"/>
            <a:ext cx="142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Central channel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9C1CF2-AE2A-C748-5DF6-7EE172DA11EC}"/>
              </a:ext>
            </a:extLst>
          </p:cNvPr>
          <p:cNvSpPr txBox="1"/>
          <p:nvPr/>
        </p:nvSpPr>
        <p:spPr>
          <a:xfrm>
            <a:off x="8378190" y="6033847"/>
            <a:ext cx="384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provide a safe pass back from the defenders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Switch field away from the pressure</a:t>
            </a:r>
          </a:p>
          <a:p>
            <a:endParaRPr lang="en-US" sz="12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411C12-0D91-E8B0-E27F-E696FAC9140C}"/>
              </a:ext>
            </a:extLst>
          </p:cNvPr>
          <p:cNvCxnSpPr>
            <a:cxnSpLocks/>
          </p:cNvCxnSpPr>
          <p:nvPr/>
        </p:nvCxnSpPr>
        <p:spPr>
          <a:xfrm flipH="1" flipV="1">
            <a:off x="6090061" y="5162679"/>
            <a:ext cx="69573" cy="7710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F898099-1102-6D37-FD20-27CA0DD074E8}"/>
              </a:ext>
            </a:extLst>
          </p:cNvPr>
          <p:cNvCxnSpPr>
            <a:cxnSpLocks/>
          </p:cNvCxnSpPr>
          <p:nvPr/>
        </p:nvCxnSpPr>
        <p:spPr>
          <a:xfrm flipV="1">
            <a:off x="6285628" y="4409796"/>
            <a:ext cx="624277" cy="15372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B6B8B47-3819-B6A1-3374-F403487B1FA6}"/>
              </a:ext>
            </a:extLst>
          </p:cNvPr>
          <p:cNvCxnSpPr>
            <a:cxnSpLocks/>
            <a:endCxn id="34" idx="5"/>
          </p:cNvCxnSpPr>
          <p:nvPr/>
        </p:nvCxnSpPr>
        <p:spPr>
          <a:xfrm flipH="1" flipV="1">
            <a:off x="5419424" y="4391270"/>
            <a:ext cx="620696" cy="15344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85BB1F8-DECB-56FE-721F-69678615497C}"/>
              </a:ext>
            </a:extLst>
          </p:cNvPr>
          <p:cNvSpPr/>
          <p:nvPr/>
        </p:nvSpPr>
        <p:spPr>
          <a:xfrm>
            <a:off x="6004521" y="494970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A54AC78-68AD-6F8C-9161-500065952A24}"/>
              </a:ext>
            </a:extLst>
          </p:cNvPr>
          <p:cNvSpPr/>
          <p:nvPr/>
        </p:nvSpPr>
        <p:spPr>
          <a:xfrm>
            <a:off x="6876320" y="56526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23B5D73-0ED2-0ADE-BFD3-24CFE87110F4}"/>
              </a:ext>
            </a:extLst>
          </p:cNvPr>
          <p:cNvSpPr/>
          <p:nvPr/>
        </p:nvSpPr>
        <p:spPr>
          <a:xfrm>
            <a:off x="4017208" y="486033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6D1C7FC-1616-2ED5-EFC3-36BE3DD0CAA6}"/>
              </a:ext>
            </a:extLst>
          </p:cNvPr>
          <p:cNvSpPr/>
          <p:nvPr/>
        </p:nvSpPr>
        <p:spPr>
          <a:xfrm>
            <a:off x="5272633" y="423869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D13D99F-000E-2E97-147D-08B31558292A}"/>
              </a:ext>
            </a:extLst>
          </p:cNvPr>
          <p:cNvSpPr/>
          <p:nvPr/>
        </p:nvSpPr>
        <p:spPr>
          <a:xfrm>
            <a:off x="6776150" y="419883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D18FF34-4620-B736-6CF7-6F7A993D874F}"/>
              </a:ext>
            </a:extLst>
          </p:cNvPr>
          <p:cNvSpPr/>
          <p:nvPr/>
        </p:nvSpPr>
        <p:spPr>
          <a:xfrm>
            <a:off x="5941984" y="341859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854F755-5D7B-8BB1-DE83-A3B19ED08AB9}"/>
              </a:ext>
            </a:extLst>
          </p:cNvPr>
          <p:cNvSpPr txBox="1"/>
          <p:nvPr/>
        </p:nvSpPr>
        <p:spPr>
          <a:xfrm>
            <a:off x="22720" y="4874136"/>
            <a:ext cx="38094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Center Back (Pivot)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5 yards above the 18 prepared to receive the ball and play to the outside backs or outside midfielders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Prepare to defend against the counter-attack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257756E-6CAE-F2CF-988A-2C5403C0E9F6}"/>
              </a:ext>
            </a:extLst>
          </p:cNvPr>
          <p:cNvSpPr/>
          <p:nvPr/>
        </p:nvSpPr>
        <p:spPr>
          <a:xfrm>
            <a:off x="8080453" y="488068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3A7CA4-A61B-9E53-8E4D-616B995E8B37}"/>
              </a:ext>
            </a:extLst>
          </p:cNvPr>
          <p:cNvCxnSpPr>
            <a:cxnSpLocks/>
            <a:stCxn id="32" idx="7"/>
            <a:endCxn id="27" idx="3"/>
          </p:cNvCxnSpPr>
          <p:nvPr/>
        </p:nvCxnSpPr>
        <p:spPr>
          <a:xfrm flipV="1">
            <a:off x="6186911" y="5805178"/>
            <a:ext cx="714594" cy="3006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8222187-8E09-4B43-9404-7590B4BF64A1}"/>
              </a:ext>
            </a:extLst>
          </p:cNvPr>
          <p:cNvSpPr txBox="1"/>
          <p:nvPr/>
        </p:nvSpPr>
        <p:spPr>
          <a:xfrm>
            <a:off x="8395708" y="4893667"/>
            <a:ext cx="3840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 1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back into the midfield line and play 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Move to open passing lane within the central channel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Look to switch the field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1671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64C7A-3A7A-727E-484E-BAF38018F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8926B-92F9-9810-4756-18E1E1876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883" y="40159"/>
            <a:ext cx="1011855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Attacking Set-Piece Tactical Style: Corner Kick - Short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A6224-DA7A-C851-B489-E9B74923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05AF22-CA44-2FC7-0492-E9A482AFA764}"/>
              </a:ext>
            </a:extLst>
          </p:cNvPr>
          <p:cNvSpPr txBox="1"/>
          <p:nvPr/>
        </p:nvSpPr>
        <p:spPr>
          <a:xfrm>
            <a:off x="218439" y="1365723"/>
            <a:ext cx="6096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Phase</a:t>
            </a:r>
            <a:r>
              <a:rPr lang="en-US" dirty="0"/>
              <a:t>: In-possession (attacking)</a:t>
            </a:r>
          </a:p>
          <a:p>
            <a:r>
              <a:rPr lang="en-US" b="1" dirty="0"/>
              <a:t>Sub-Phase</a:t>
            </a:r>
            <a:r>
              <a:rPr lang="en-US" dirty="0"/>
              <a:t>: Offensive Short Corner </a:t>
            </a:r>
          </a:p>
          <a:p>
            <a:r>
              <a:rPr lang="en-US" b="1" dirty="0"/>
              <a:t>Trigger</a:t>
            </a:r>
            <a:r>
              <a:rPr lang="en-US" dirty="0"/>
              <a:t>: We have a corner kick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34D42-7DB8-C87D-0E88-D725C2552786}"/>
              </a:ext>
            </a:extLst>
          </p:cNvPr>
          <p:cNvSpPr txBox="1"/>
          <p:nvPr/>
        </p:nvSpPr>
        <p:spPr>
          <a:xfrm>
            <a:off x="6066376" y="1217279"/>
            <a:ext cx="6096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with standard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2v1 vs one defender or 3v2 vs two defenders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Prevent Counter-Attack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767E7C-7634-EBF5-105E-ED4F3F049BFC}"/>
              </a:ext>
            </a:extLst>
          </p:cNvPr>
          <p:cNvCxnSpPr/>
          <p:nvPr/>
        </p:nvCxnSpPr>
        <p:spPr>
          <a:xfrm flipV="1">
            <a:off x="49873" y="2871707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FAB291F-1219-5334-4F88-1A4BCB01F6F4}"/>
              </a:ext>
            </a:extLst>
          </p:cNvPr>
          <p:cNvSpPr txBox="1"/>
          <p:nvPr/>
        </p:nvSpPr>
        <p:spPr>
          <a:xfrm>
            <a:off x="91534" y="3170225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C2ED8B-E4CA-4F86-6F24-524052C16516}"/>
              </a:ext>
            </a:extLst>
          </p:cNvPr>
          <p:cNvSpPr txBox="1"/>
          <p:nvPr/>
        </p:nvSpPr>
        <p:spPr>
          <a:xfrm>
            <a:off x="98651" y="3674514"/>
            <a:ext cx="4058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Corner kicker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Pass short and make an overlapping run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2v1 Give and go with supporter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3v2 with supporter and shooter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1796-14B2-7758-581A-5A7FEBD3A3DB}"/>
              </a:ext>
            </a:extLst>
          </p:cNvPr>
          <p:cNvSpPr txBox="1"/>
          <p:nvPr/>
        </p:nvSpPr>
        <p:spPr>
          <a:xfrm>
            <a:off x="8097373" y="6286339"/>
            <a:ext cx="375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along the midfield to prevent a counter-attack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54F4EA-78CF-8BA8-BFCE-78BEBA0BA8D2}"/>
              </a:ext>
            </a:extLst>
          </p:cNvPr>
          <p:cNvSpPr txBox="1"/>
          <p:nvPr/>
        </p:nvSpPr>
        <p:spPr>
          <a:xfrm>
            <a:off x="8004246" y="3241001"/>
            <a:ext cx="4112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Stay near the keeper to obstruct his vision and keeper the opponent’s defenders near the endline so our corner kickers stay onside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BB9445-FD84-1FA4-0F82-A7231566CE1A}"/>
              </a:ext>
            </a:extLst>
          </p:cNvPr>
          <p:cNvSpPr txBox="1"/>
          <p:nvPr/>
        </p:nvSpPr>
        <p:spPr>
          <a:xfrm>
            <a:off x="8064424" y="4264753"/>
            <a:ext cx="393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 attacker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Position between the PK and the 6 on the far side of the goal to pick up rebounds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5E5BF3-3957-37F4-D1DA-110AFF76AD45}"/>
              </a:ext>
            </a:extLst>
          </p:cNvPr>
          <p:cNvSpPr txBox="1"/>
          <p:nvPr/>
        </p:nvSpPr>
        <p:spPr>
          <a:xfrm>
            <a:off x="8064424" y="5212950"/>
            <a:ext cx="393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 Vulture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Start about 10 yards on top of the 18 in order to get long shot from a rebound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9274E0-F627-03BC-63BF-5E4489192723}"/>
              </a:ext>
            </a:extLst>
          </p:cNvPr>
          <p:cNvSpPr txBox="1"/>
          <p:nvPr/>
        </p:nvSpPr>
        <p:spPr>
          <a:xfrm>
            <a:off x="91534" y="4548135"/>
            <a:ext cx="3606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Support player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Start about 2 yards away from the corner kicker to play give and go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Or, keep the ball and attack to goal and pass to open players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89305E-81E7-91B3-2801-050ACBA53F61}"/>
              </a:ext>
            </a:extLst>
          </p:cNvPr>
          <p:cNvGrpSpPr/>
          <p:nvPr/>
        </p:nvGrpSpPr>
        <p:grpSpPr>
          <a:xfrm rot="10800000">
            <a:off x="4375674" y="3532447"/>
            <a:ext cx="3597567" cy="2823903"/>
            <a:chOff x="3891280" y="3158822"/>
            <a:chExt cx="4409440" cy="3262933"/>
          </a:xfrm>
          <a:solidFill>
            <a:schemeClr val="accent6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FB2C5A7-61B0-0A7C-18F7-0841CC4C9208}"/>
                </a:ext>
              </a:extLst>
            </p:cNvPr>
            <p:cNvSpPr/>
            <p:nvPr/>
          </p:nvSpPr>
          <p:spPr>
            <a:xfrm>
              <a:off x="3891280" y="3159759"/>
              <a:ext cx="4409440" cy="319087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A06C86-6DA5-3881-A076-0843D704783D}"/>
                </a:ext>
              </a:extLst>
            </p:cNvPr>
            <p:cNvSpPr/>
            <p:nvPr/>
          </p:nvSpPr>
          <p:spPr>
            <a:xfrm>
              <a:off x="5118100" y="5439093"/>
              <a:ext cx="1955800" cy="9144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FF455F1-D787-9848-5954-CD93EAFCA540}"/>
                </a:ext>
              </a:extLst>
            </p:cNvPr>
            <p:cNvSpPr/>
            <p:nvPr/>
          </p:nvSpPr>
          <p:spPr>
            <a:xfrm>
              <a:off x="5791200" y="6350635"/>
              <a:ext cx="690880" cy="7112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02B80E7-F34F-E677-615F-3A221114D135}"/>
                </a:ext>
              </a:extLst>
            </p:cNvPr>
            <p:cNvSpPr/>
            <p:nvPr/>
          </p:nvSpPr>
          <p:spPr>
            <a:xfrm>
              <a:off x="5647690" y="5989796"/>
              <a:ext cx="977900" cy="36512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3EB64CE-7945-B152-751B-FD66D4FD80F4}"/>
                </a:ext>
              </a:extLst>
            </p:cNvPr>
            <p:cNvSpPr/>
            <p:nvPr/>
          </p:nvSpPr>
          <p:spPr>
            <a:xfrm>
              <a:off x="5679440" y="3158822"/>
              <a:ext cx="721360" cy="760403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16A40F3-BBF7-93DA-A721-9468890E7EC2}"/>
                </a:ext>
              </a:extLst>
            </p:cNvPr>
            <p:cNvCxnSpPr/>
            <p:nvPr/>
          </p:nvCxnSpPr>
          <p:spPr>
            <a:xfrm>
              <a:off x="3891280" y="3547923"/>
              <a:ext cx="4409440" cy="0"/>
            </a:xfrm>
            <a:prstGeom prst="line">
              <a:avLst/>
            </a:prstGeom>
            <a:grpFill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74261817-3695-957E-0054-70CB59B9B85C}"/>
              </a:ext>
            </a:extLst>
          </p:cNvPr>
          <p:cNvSpPr/>
          <p:nvPr/>
        </p:nvSpPr>
        <p:spPr>
          <a:xfrm>
            <a:off x="4529032" y="3640847"/>
            <a:ext cx="99472" cy="10838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4E85398-72AB-B87C-2F72-57133227A8C1}"/>
              </a:ext>
            </a:extLst>
          </p:cNvPr>
          <p:cNvSpPr/>
          <p:nvPr/>
        </p:nvSpPr>
        <p:spPr>
          <a:xfrm>
            <a:off x="6092162" y="3623120"/>
            <a:ext cx="140312" cy="15470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DB85358-B3FF-C37D-BB70-F4F1A842C2AA}"/>
              </a:ext>
            </a:extLst>
          </p:cNvPr>
          <p:cNvCxnSpPr>
            <a:cxnSpLocks/>
            <a:stCxn id="46" idx="5"/>
            <a:endCxn id="55" idx="7"/>
          </p:cNvCxnSpPr>
          <p:nvPr/>
        </p:nvCxnSpPr>
        <p:spPr>
          <a:xfrm>
            <a:off x="4613937" y="3733359"/>
            <a:ext cx="167429" cy="159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40929246-0353-8628-8540-56BEDA5D9E03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5362183" y="3532447"/>
            <a:ext cx="779117" cy="8783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0DF5C3A-7DFE-B895-9024-A28B936D12CD}"/>
              </a:ext>
            </a:extLst>
          </p:cNvPr>
          <p:cNvSpPr txBox="1"/>
          <p:nvPr/>
        </p:nvSpPr>
        <p:spPr>
          <a:xfrm>
            <a:off x="4375673" y="3306250"/>
            <a:ext cx="1073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Corner kicker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F98D39-7C26-7169-CBE5-66B08C4BAF6B}"/>
              </a:ext>
            </a:extLst>
          </p:cNvPr>
          <p:cNvSpPr txBox="1"/>
          <p:nvPr/>
        </p:nvSpPr>
        <p:spPr>
          <a:xfrm>
            <a:off x="3746447" y="3823764"/>
            <a:ext cx="849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Supporter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B4C072-1FDA-AB09-E987-D1BD086296D9}"/>
              </a:ext>
            </a:extLst>
          </p:cNvPr>
          <p:cNvSpPr txBox="1"/>
          <p:nvPr/>
        </p:nvSpPr>
        <p:spPr>
          <a:xfrm>
            <a:off x="6491848" y="3584599"/>
            <a:ext cx="795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6 Yarders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CDED940-71C1-8AC9-6970-3857F2B5C32B}"/>
              </a:ext>
            </a:extLst>
          </p:cNvPr>
          <p:cNvSpPr txBox="1"/>
          <p:nvPr/>
        </p:nvSpPr>
        <p:spPr>
          <a:xfrm>
            <a:off x="6288644" y="4834230"/>
            <a:ext cx="6635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Vulture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D3FD903-7DB3-B8D9-0F9C-D76E24335059}"/>
              </a:ext>
            </a:extLst>
          </p:cNvPr>
          <p:cNvSpPr/>
          <p:nvPr/>
        </p:nvSpPr>
        <p:spPr>
          <a:xfrm>
            <a:off x="4634575" y="386675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975A911-FD90-65F0-3A0C-47330ABCCC51}"/>
              </a:ext>
            </a:extLst>
          </p:cNvPr>
          <p:cNvSpPr/>
          <p:nvPr/>
        </p:nvSpPr>
        <p:spPr>
          <a:xfrm>
            <a:off x="5876487" y="3654031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0BDBD09-5D12-0799-D735-4BAED680B59B}"/>
              </a:ext>
            </a:extLst>
          </p:cNvPr>
          <p:cNvSpPr/>
          <p:nvPr/>
        </p:nvSpPr>
        <p:spPr>
          <a:xfrm>
            <a:off x="6093952" y="5930227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A9408B5-CE67-E311-D1C8-DDEB9E328821}"/>
              </a:ext>
            </a:extLst>
          </p:cNvPr>
          <p:cNvSpPr/>
          <p:nvPr/>
        </p:nvSpPr>
        <p:spPr>
          <a:xfrm>
            <a:off x="6092162" y="491108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1BB04BB-4C49-9F4A-4BD0-973985289B89}"/>
              </a:ext>
            </a:extLst>
          </p:cNvPr>
          <p:cNvSpPr/>
          <p:nvPr/>
        </p:nvSpPr>
        <p:spPr>
          <a:xfrm>
            <a:off x="5599303" y="444196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6F5B32-7667-068B-3875-9205F69BF66B}"/>
              </a:ext>
            </a:extLst>
          </p:cNvPr>
          <p:cNvSpPr/>
          <p:nvPr/>
        </p:nvSpPr>
        <p:spPr>
          <a:xfrm>
            <a:off x="6526913" y="3975330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113714-0C29-16C7-5505-8D04CB881047}"/>
              </a:ext>
            </a:extLst>
          </p:cNvPr>
          <p:cNvCxnSpPr>
            <a:cxnSpLocks/>
          </p:cNvCxnSpPr>
          <p:nvPr/>
        </p:nvCxnSpPr>
        <p:spPr>
          <a:xfrm>
            <a:off x="4410896" y="3674527"/>
            <a:ext cx="206411" cy="42920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A56D8272-37AE-BE78-BFBB-E3D81D62E0AA}"/>
              </a:ext>
            </a:extLst>
          </p:cNvPr>
          <p:cNvSpPr/>
          <p:nvPr/>
        </p:nvSpPr>
        <p:spPr>
          <a:xfrm>
            <a:off x="4304370" y="351100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355D9B2-BF25-2F75-AA9A-329800A44856}"/>
              </a:ext>
            </a:extLst>
          </p:cNvPr>
          <p:cNvSpPr/>
          <p:nvPr/>
        </p:nvSpPr>
        <p:spPr>
          <a:xfrm>
            <a:off x="6239005" y="368222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F6B961A-43D0-9ED3-1D85-0959E31CF7FC}"/>
              </a:ext>
            </a:extLst>
          </p:cNvPr>
          <p:cNvCxnSpPr>
            <a:cxnSpLocks/>
          </p:cNvCxnSpPr>
          <p:nvPr/>
        </p:nvCxnSpPr>
        <p:spPr>
          <a:xfrm>
            <a:off x="4628504" y="4090013"/>
            <a:ext cx="687934" cy="38671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BEB94DB-D20E-64D3-3B05-1ABCF014C749}"/>
              </a:ext>
            </a:extLst>
          </p:cNvPr>
          <p:cNvCxnSpPr>
            <a:cxnSpLocks/>
          </p:cNvCxnSpPr>
          <p:nvPr/>
        </p:nvCxnSpPr>
        <p:spPr>
          <a:xfrm>
            <a:off x="4853864" y="4048798"/>
            <a:ext cx="451997" cy="3852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E8B3A95-594A-8B2E-795E-515B6C09AEF3}"/>
              </a:ext>
            </a:extLst>
          </p:cNvPr>
          <p:cNvSpPr/>
          <p:nvPr/>
        </p:nvSpPr>
        <p:spPr>
          <a:xfrm rot="4017680">
            <a:off x="5064149" y="3421701"/>
            <a:ext cx="118331" cy="624068"/>
          </a:xfrm>
          <a:custGeom>
            <a:avLst/>
            <a:gdLst>
              <a:gd name="connsiteX0" fmla="*/ 64494 w 148470"/>
              <a:gd name="connsiteY0" fmla="*/ 685800 h 685800"/>
              <a:gd name="connsiteX1" fmla="*/ 22931 w 148470"/>
              <a:gd name="connsiteY1" fmla="*/ 550718 h 685800"/>
              <a:gd name="connsiteX2" fmla="*/ 106058 w 148470"/>
              <a:gd name="connsiteY2" fmla="*/ 488373 h 685800"/>
              <a:gd name="connsiteX3" fmla="*/ 106058 w 148470"/>
              <a:gd name="connsiteY3" fmla="*/ 394855 h 685800"/>
              <a:gd name="connsiteX4" fmla="*/ 74885 w 148470"/>
              <a:gd name="connsiteY4" fmla="*/ 374073 h 685800"/>
              <a:gd name="connsiteX5" fmla="*/ 33321 w 148470"/>
              <a:gd name="connsiteY5" fmla="*/ 322118 h 685800"/>
              <a:gd name="connsiteX6" fmla="*/ 33321 w 148470"/>
              <a:gd name="connsiteY6" fmla="*/ 218209 h 685800"/>
              <a:gd name="connsiteX7" fmla="*/ 95667 w 148470"/>
              <a:gd name="connsiteY7" fmla="*/ 176645 h 685800"/>
              <a:gd name="connsiteX8" fmla="*/ 147621 w 148470"/>
              <a:gd name="connsiteY8" fmla="*/ 51955 h 685800"/>
              <a:gd name="connsiteX9" fmla="*/ 147621 w 148470"/>
              <a:gd name="connsiteY9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470" h="685800">
                <a:moveTo>
                  <a:pt x="64494" y="685800"/>
                </a:moveTo>
                <a:cubicBezTo>
                  <a:pt x="15041" y="646237"/>
                  <a:pt x="-28082" y="635740"/>
                  <a:pt x="22931" y="550718"/>
                </a:cubicBezTo>
                <a:cubicBezTo>
                  <a:pt x="40751" y="521018"/>
                  <a:pt x="106058" y="488373"/>
                  <a:pt x="106058" y="488373"/>
                </a:cubicBezTo>
                <a:cubicBezTo>
                  <a:pt x="118041" y="452424"/>
                  <a:pt x="128003" y="438744"/>
                  <a:pt x="106058" y="394855"/>
                </a:cubicBezTo>
                <a:cubicBezTo>
                  <a:pt x="100473" y="383685"/>
                  <a:pt x="83716" y="382904"/>
                  <a:pt x="74885" y="374073"/>
                </a:cubicBezTo>
                <a:cubicBezTo>
                  <a:pt x="59203" y="358391"/>
                  <a:pt x="47176" y="339436"/>
                  <a:pt x="33321" y="322118"/>
                </a:cubicBezTo>
                <a:cubicBezTo>
                  <a:pt x="21527" y="286734"/>
                  <a:pt x="7204" y="259250"/>
                  <a:pt x="33321" y="218209"/>
                </a:cubicBezTo>
                <a:cubicBezTo>
                  <a:pt x="46730" y="197137"/>
                  <a:pt x="95667" y="176645"/>
                  <a:pt x="95667" y="176645"/>
                </a:cubicBezTo>
                <a:cubicBezTo>
                  <a:pt x="115877" y="136226"/>
                  <a:pt x="142506" y="97998"/>
                  <a:pt x="147621" y="51955"/>
                </a:cubicBezTo>
                <a:cubicBezTo>
                  <a:pt x="149533" y="34743"/>
                  <a:pt x="147621" y="17318"/>
                  <a:pt x="147621" y="0"/>
                </a:cubicBezTo>
              </a:path>
            </a:pathLst>
          </a:custGeom>
          <a:noFill/>
          <a:ln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55F00FB-A891-72B5-A724-0998A23F2831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4944800" y="3967927"/>
            <a:ext cx="679688" cy="5002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711207B-328E-3484-7834-6CB338D0CD79}"/>
              </a:ext>
            </a:extLst>
          </p:cNvPr>
          <p:cNvCxnSpPr>
            <a:cxnSpLocks/>
          </p:cNvCxnSpPr>
          <p:nvPr/>
        </p:nvCxnSpPr>
        <p:spPr>
          <a:xfrm flipV="1">
            <a:off x="5779941" y="3583249"/>
            <a:ext cx="535312" cy="827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303856-EE78-119E-2BB6-C49F2658B40F}"/>
              </a:ext>
            </a:extLst>
          </p:cNvPr>
          <p:cNvCxnSpPr>
            <a:cxnSpLocks/>
          </p:cNvCxnSpPr>
          <p:nvPr/>
        </p:nvCxnSpPr>
        <p:spPr>
          <a:xfrm flipV="1">
            <a:off x="5504919" y="3631890"/>
            <a:ext cx="417265" cy="732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544BA4-8360-D708-52C0-434D82898483}"/>
              </a:ext>
            </a:extLst>
          </p:cNvPr>
          <p:cNvSpPr txBox="1"/>
          <p:nvPr/>
        </p:nvSpPr>
        <p:spPr>
          <a:xfrm>
            <a:off x="5265952" y="4565734"/>
            <a:ext cx="7080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Shooter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9396C-0DD1-F97F-8F98-550BEC1CB2A4}"/>
              </a:ext>
            </a:extLst>
          </p:cNvPr>
          <p:cNvSpPr txBox="1"/>
          <p:nvPr/>
        </p:nvSpPr>
        <p:spPr>
          <a:xfrm>
            <a:off x="49873" y="5680109"/>
            <a:ext cx="360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Shooter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Play on the corner kick side of the field above the 18 to provide a passing option to the corner kicker and the supporter where you can take a long shot</a:t>
            </a:r>
          </a:p>
        </p:txBody>
      </p:sp>
    </p:spTree>
    <p:extLst>
      <p:ext uri="{BB962C8B-B14F-4D97-AF65-F5344CB8AC3E}">
        <p14:creationId xmlns:p14="http://schemas.microsoft.com/office/powerpoint/2010/main" val="2799157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DD67F-9FA4-1D94-B0CF-6B1E08033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2C55FA0-7223-B266-D3C4-171F9952778A}"/>
              </a:ext>
            </a:extLst>
          </p:cNvPr>
          <p:cNvGrpSpPr/>
          <p:nvPr/>
        </p:nvGrpSpPr>
        <p:grpSpPr>
          <a:xfrm>
            <a:off x="4603661" y="2863126"/>
            <a:ext cx="3017733" cy="4087098"/>
            <a:chOff x="4587133" y="2272150"/>
            <a:chExt cx="3017733" cy="408709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B025E5-03B0-980B-55D5-A47C2C4D55E7}"/>
                </a:ext>
              </a:extLst>
            </p:cNvPr>
            <p:cNvSpPr/>
            <p:nvPr/>
          </p:nvSpPr>
          <p:spPr>
            <a:xfrm>
              <a:off x="4587133" y="2436769"/>
              <a:ext cx="3017733" cy="375458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F3A4F0-81E2-C7BE-AE47-85540A21935D}"/>
                </a:ext>
              </a:extLst>
            </p:cNvPr>
            <p:cNvSpPr/>
            <p:nvPr/>
          </p:nvSpPr>
          <p:spPr>
            <a:xfrm>
              <a:off x="5680364" y="2272150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ED1A09-0998-2A75-8075-F8BD8AC68E85}"/>
                </a:ext>
              </a:extLst>
            </p:cNvPr>
            <p:cNvSpPr/>
            <p:nvPr/>
          </p:nvSpPr>
          <p:spPr>
            <a:xfrm>
              <a:off x="5805054" y="6192994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567941-A961-2FE0-7191-595B6D5ADA14}"/>
                </a:ext>
              </a:extLst>
            </p:cNvPr>
            <p:cNvSpPr/>
            <p:nvPr/>
          </p:nvSpPr>
          <p:spPr>
            <a:xfrm>
              <a:off x="5153891" y="243512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654E91-3F39-B821-273E-A123A04498C1}"/>
                </a:ext>
              </a:extLst>
            </p:cNvPr>
            <p:cNvSpPr/>
            <p:nvPr/>
          </p:nvSpPr>
          <p:spPr>
            <a:xfrm>
              <a:off x="5237027" y="534130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3FCD3F-6F5A-381E-B109-A53DB8069C06}"/>
                </a:ext>
              </a:extLst>
            </p:cNvPr>
            <p:cNvSpPr/>
            <p:nvPr/>
          </p:nvSpPr>
          <p:spPr>
            <a:xfrm>
              <a:off x="5659591" y="3894170"/>
              <a:ext cx="858981" cy="826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5028F91-01F1-4EEC-D786-2A97003F37D9}"/>
                </a:ext>
              </a:extLst>
            </p:cNvPr>
            <p:cNvCxnSpPr>
              <a:stCxn id="14" idx="1"/>
              <a:endCxn id="14" idx="3"/>
            </p:cNvCxnSpPr>
            <p:nvPr/>
          </p:nvCxnSpPr>
          <p:spPr>
            <a:xfrm>
              <a:off x="4587133" y="4314060"/>
              <a:ext cx="301773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4C7CBD5-D1FC-2564-6889-43DA8353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Defending Tactical Style: Low-Block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9B2B5-44AB-57CC-79ED-32C8AC51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97817-1566-4A0D-8878-52915D52D545}"/>
              </a:ext>
            </a:extLst>
          </p:cNvPr>
          <p:cNvSpPr txBox="1"/>
          <p:nvPr/>
        </p:nvSpPr>
        <p:spPr>
          <a:xfrm>
            <a:off x="91534" y="1239770"/>
            <a:ext cx="623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Defending in the flow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Low-block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Opponent gains possession of the ball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49ECC9-DD48-9164-A149-AE5F5A5771F9}"/>
              </a:ext>
            </a:extLst>
          </p:cNvPr>
          <p:cNvSpPr txBox="1"/>
          <p:nvPr/>
        </p:nvSpPr>
        <p:spPr>
          <a:xfrm>
            <a:off x="4603661" y="1236822"/>
            <a:ext cx="75883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Compact zonal defensive line along the 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Zonal midfield line about 7 yards above our defensive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Pressure line along the center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Forwards defend the central channel and turn the opponents to our right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D1CB8C-F3E0-8D06-CC44-384AB300F374}"/>
              </a:ext>
            </a:extLst>
          </p:cNvPr>
          <p:cNvCxnSpPr/>
          <p:nvPr/>
        </p:nvCxnSpPr>
        <p:spPr>
          <a:xfrm flipV="1">
            <a:off x="49873" y="2738596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595C70E-D203-C636-D6C0-FAFEC04DA26A}"/>
              </a:ext>
            </a:extLst>
          </p:cNvPr>
          <p:cNvSpPr txBox="1"/>
          <p:nvPr/>
        </p:nvSpPr>
        <p:spPr>
          <a:xfrm>
            <a:off x="7661161" y="3198702"/>
            <a:ext cx="3918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Midfielders 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/>
              <a:t>Compact midfield line 7 yards above our defensive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 as a midfield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Anticipate the opponent’s pass against our midfield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Regain possession of the ball and counter-attack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62CEF17-EEEF-C1F1-6F18-2C120A96A5AE}"/>
              </a:ext>
            </a:extLst>
          </p:cNvPr>
          <p:cNvSpPr txBox="1"/>
          <p:nvPr/>
        </p:nvSpPr>
        <p:spPr>
          <a:xfrm>
            <a:off x="83547" y="4886005"/>
            <a:ext cx="4252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Defend the center of the 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opponent with the ball to our right side of the 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Once there prevent them from switching 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Make the field smaller and smaller for the opponents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Disrupt the opponent’s pass into our midfield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5070645-DDC5-E1F2-D155-4972FFAACC4F}"/>
              </a:ext>
            </a:extLst>
          </p:cNvPr>
          <p:cNvSpPr/>
          <p:nvPr/>
        </p:nvSpPr>
        <p:spPr>
          <a:xfrm>
            <a:off x="6096000" y="655275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574B924-A325-2CC4-6239-CCA3F7CCB94C}"/>
              </a:ext>
            </a:extLst>
          </p:cNvPr>
          <p:cNvSpPr/>
          <p:nvPr/>
        </p:nvSpPr>
        <p:spPr>
          <a:xfrm>
            <a:off x="7234672" y="4626694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1BAB068A-8DC3-16C8-9FF0-CE726860801B}"/>
              </a:ext>
            </a:extLst>
          </p:cNvPr>
          <p:cNvSpPr/>
          <p:nvPr/>
        </p:nvSpPr>
        <p:spPr>
          <a:xfrm rot="11071050">
            <a:off x="5027513" y="501889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08126D61-3EFF-B57E-813D-F3BC91C3FC6F}"/>
              </a:ext>
            </a:extLst>
          </p:cNvPr>
          <p:cNvSpPr/>
          <p:nvPr/>
        </p:nvSpPr>
        <p:spPr>
          <a:xfrm rot="11071050">
            <a:off x="5924765" y="565309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86E5E8DA-679B-0C7B-E0A8-CD2B4490FB55}"/>
              </a:ext>
            </a:extLst>
          </p:cNvPr>
          <p:cNvSpPr/>
          <p:nvPr/>
        </p:nvSpPr>
        <p:spPr>
          <a:xfrm rot="11071050">
            <a:off x="5340670" y="452631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14497E7E-E2CF-DF39-AA22-A92C0A6478AE}"/>
              </a:ext>
            </a:extLst>
          </p:cNvPr>
          <p:cNvSpPr/>
          <p:nvPr/>
        </p:nvSpPr>
        <p:spPr>
          <a:xfrm rot="11071050">
            <a:off x="6483168" y="569220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4E6CAEFA-7948-5685-8726-66C714DF9B1E}"/>
              </a:ext>
            </a:extLst>
          </p:cNvPr>
          <p:cNvSpPr/>
          <p:nvPr/>
        </p:nvSpPr>
        <p:spPr>
          <a:xfrm rot="11071050">
            <a:off x="7065518" y="506625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95D1B162-A7C9-4F53-3B8C-B2DB5184BA3B}"/>
              </a:ext>
            </a:extLst>
          </p:cNvPr>
          <p:cNvSpPr/>
          <p:nvPr/>
        </p:nvSpPr>
        <p:spPr>
          <a:xfrm rot="11071050">
            <a:off x="6037878" y="5093742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F62CC8AC-EA65-A756-AC05-FB316D19DAFA}"/>
              </a:ext>
            </a:extLst>
          </p:cNvPr>
          <p:cNvSpPr/>
          <p:nvPr/>
        </p:nvSpPr>
        <p:spPr>
          <a:xfrm rot="11071050">
            <a:off x="7127950" y="442951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838611C5-1BB6-5B48-0A53-BF95C6C45CDD}"/>
              </a:ext>
            </a:extLst>
          </p:cNvPr>
          <p:cNvSpPr/>
          <p:nvPr/>
        </p:nvSpPr>
        <p:spPr>
          <a:xfrm rot="11071050">
            <a:off x="6324628" y="448821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4EB00A-C70B-8435-B456-1C6942DB9E62}"/>
              </a:ext>
            </a:extLst>
          </p:cNvPr>
          <p:cNvCxnSpPr>
            <a:cxnSpLocks/>
          </p:cNvCxnSpPr>
          <p:nvPr/>
        </p:nvCxnSpPr>
        <p:spPr>
          <a:xfrm flipV="1">
            <a:off x="6703728" y="5057323"/>
            <a:ext cx="281636" cy="1353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4AEBE6A-A406-C23A-E824-111C88374AD1}"/>
              </a:ext>
            </a:extLst>
          </p:cNvPr>
          <p:cNvSpPr txBox="1"/>
          <p:nvPr/>
        </p:nvSpPr>
        <p:spPr>
          <a:xfrm>
            <a:off x="91534" y="3170225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F224567-27CC-7A84-C0ED-399567905491}"/>
              </a:ext>
            </a:extLst>
          </p:cNvPr>
          <p:cNvSpPr/>
          <p:nvPr/>
        </p:nvSpPr>
        <p:spPr>
          <a:xfrm>
            <a:off x="6019621" y="3059936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5FFBC5-FFBF-313C-C9B8-E899CE788606}"/>
              </a:ext>
            </a:extLst>
          </p:cNvPr>
          <p:cNvSpPr txBox="1"/>
          <p:nvPr/>
        </p:nvSpPr>
        <p:spPr>
          <a:xfrm>
            <a:off x="7727965" y="4647387"/>
            <a:ext cx="360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Defend in a compact pressure-cover-balance zonal defense along the 18 to deny vertical penetrating passes or dribbles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1C35007-CDA6-155E-616B-BF3B1E2DFD17}"/>
              </a:ext>
            </a:extLst>
          </p:cNvPr>
          <p:cNvSpPr txBox="1"/>
          <p:nvPr/>
        </p:nvSpPr>
        <p:spPr>
          <a:xfrm>
            <a:off x="7746350" y="6092831"/>
            <a:ext cx="360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Anticipate long range shots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5720C25-2871-630E-096B-2D1B59C67DBC}"/>
              </a:ext>
            </a:extLst>
          </p:cNvPr>
          <p:cNvCxnSpPr>
            <a:cxnSpLocks/>
            <a:endCxn id="20" idx="5"/>
          </p:cNvCxnSpPr>
          <p:nvPr/>
        </p:nvCxnSpPr>
        <p:spPr>
          <a:xfrm flipH="1">
            <a:off x="6409305" y="5188277"/>
            <a:ext cx="649098" cy="26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7ABB649-9238-B342-5A01-A3E679992D1E}"/>
              </a:ext>
            </a:extLst>
          </p:cNvPr>
          <p:cNvCxnSpPr>
            <a:cxnSpLocks/>
          </p:cNvCxnSpPr>
          <p:nvPr/>
        </p:nvCxnSpPr>
        <p:spPr>
          <a:xfrm>
            <a:off x="7206823" y="4641644"/>
            <a:ext cx="27849" cy="4156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DC5043A-B041-237B-7145-57431EA634A2}"/>
              </a:ext>
            </a:extLst>
          </p:cNvPr>
          <p:cNvSpPr/>
          <p:nvPr/>
        </p:nvSpPr>
        <p:spPr>
          <a:xfrm>
            <a:off x="5866063" y="484948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5E95D7-A545-0A4A-5324-88609B5D8436}"/>
              </a:ext>
            </a:extLst>
          </p:cNvPr>
          <p:cNvSpPr/>
          <p:nvPr/>
        </p:nvSpPr>
        <p:spPr>
          <a:xfrm>
            <a:off x="6462233" y="489210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1B8D7E9-F618-9D53-C846-80A747F35787}"/>
              </a:ext>
            </a:extLst>
          </p:cNvPr>
          <p:cNvSpPr/>
          <p:nvPr/>
        </p:nvSpPr>
        <p:spPr>
          <a:xfrm>
            <a:off x="5561229" y="587618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F9FA1F2-EA2D-F234-9D00-CD5604741274}"/>
              </a:ext>
            </a:extLst>
          </p:cNvPr>
          <p:cNvSpPr/>
          <p:nvPr/>
        </p:nvSpPr>
        <p:spPr>
          <a:xfrm>
            <a:off x="7034847" y="533991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DDE555E-6310-B17D-260C-7BB58BDA5637}"/>
              </a:ext>
            </a:extLst>
          </p:cNvPr>
          <p:cNvSpPr/>
          <p:nvPr/>
        </p:nvSpPr>
        <p:spPr>
          <a:xfrm>
            <a:off x="6630772" y="586006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1FD9B85-A1AA-3A89-DF62-D355CEB94BCB}"/>
              </a:ext>
            </a:extLst>
          </p:cNvPr>
          <p:cNvSpPr/>
          <p:nvPr/>
        </p:nvSpPr>
        <p:spPr>
          <a:xfrm>
            <a:off x="6382451" y="531483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F98B151-013B-F4FA-F008-19A3AB5D8BC5}"/>
              </a:ext>
            </a:extLst>
          </p:cNvPr>
          <p:cNvSpPr/>
          <p:nvPr/>
        </p:nvSpPr>
        <p:spPr>
          <a:xfrm>
            <a:off x="5580369" y="531483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F79B24E-C558-C330-2E13-FC4049E4FBB4}"/>
              </a:ext>
            </a:extLst>
          </p:cNvPr>
          <p:cNvSpPr/>
          <p:nvPr/>
        </p:nvSpPr>
        <p:spPr>
          <a:xfrm>
            <a:off x="6073112" y="585192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D3BCE0E-4BC7-A305-F845-F8ECEC406686}"/>
              </a:ext>
            </a:extLst>
          </p:cNvPr>
          <p:cNvSpPr/>
          <p:nvPr/>
        </p:nvSpPr>
        <p:spPr>
          <a:xfrm>
            <a:off x="4885716" y="5177197"/>
            <a:ext cx="2293258" cy="640344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DBB698-4919-3379-F508-70B3C9F61079}"/>
              </a:ext>
            </a:extLst>
          </p:cNvPr>
          <p:cNvCxnSpPr>
            <a:cxnSpLocks/>
          </p:cNvCxnSpPr>
          <p:nvPr/>
        </p:nvCxnSpPr>
        <p:spPr>
          <a:xfrm>
            <a:off x="6064037" y="4981479"/>
            <a:ext cx="299087" cy="10924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267BBBE-9788-1113-D213-B07FCAE79D98}"/>
              </a:ext>
            </a:extLst>
          </p:cNvPr>
          <p:cNvSpPr txBox="1"/>
          <p:nvPr/>
        </p:nvSpPr>
        <p:spPr>
          <a:xfrm>
            <a:off x="83547" y="3881418"/>
            <a:ext cx="3959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Defending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opposing team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Intercept the ball in the counter-attack zone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8D4767-83BF-1C3F-F95F-C7EB2CE72914}"/>
              </a:ext>
            </a:extLst>
          </p:cNvPr>
          <p:cNvSpPr txBox="1"/>
          <p:nvPr/>
        </p:nvSpPr>
        <p:spPr>
          <a:xfrm>
            <a:off x="4563894" y="5526955"/>
            <a:ext cx="1795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Counter-Attack Zone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6CE572E-374B-9F0E-11AC-43C4783DED2C}"/>
              </a:ext>
            </a:extLst>
          </p:cNvPr>
          <p:cNvCxnSpPr>
            <a:cxnSpLocks/>
          </p:cNvCxnSpPr>
          <p:nvPr/>
        </p:nvCxnSpPr>
        <p:spPr>
          <a:xfrm>
            <a:off x="4587133" y="4829954"/>
            <a:ext cx="30177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7B0505E-8106-C8DE-0A3D-C72725E0FE4F}"/>
              </a:ext>
            </a:extLst>
          </p:cNvPr>
          <p:cNvSpPr txBox="1"/>
          <p:nvPr/>
        </p:nvSpPr>
        <p:spPr>
          <a:xfrm>
            <a:off x="4570250" y="4590460"/>
            <a:ext cx="1228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Pressure Line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F95875D-D147-CC16-B5EB-6C9631704554}"/>
              </a:ext>
            </a:extLst>
          </p:cNvPr>
          <p:cNvCxnSpPr>
            <a:cxnSpLocks/>
            <a:stCxn id="24" idx="2"/>
          </p:cNvCxnSpPr>
          <p:nvPr/>
        </p:nvCxnSpPr>
        <p:spPr>
          <a:xfrm flipV="1">
            <a:off x="7034847" y="5209723"/>
            <a:ext cx="102917" cy="21956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23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2BAA4-F479-B05F-C33A-02E984315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046370A-EA82-D0FF-7779-3AFB92F3A07A}"/>
              </a:ext>
            </a:extLst>
          </p:cNvPr>
          <p:cNvGrpSpPr/>
          <p:nvPr/>
        </p:nvGrpSpPr>
        <p:grpSpPr>
          <a:xfrm>
            <a:off x="4603661" y="2863126"/>
            <a:ext cx="3017733" cy="4087098"/>
            <a:chOff x="4587133" y="2272150"/>
            <a:chExt cx="3017733" cy="408709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7F77BBD-F829-4347-92B1-E30DF2FAAD88}"/>
                </a:ext>
              </a:extLst>
            </p:cNvPr>
            <p:cNvSpPr/>
            <p:nvPr/>
          </p:nvSpPr>
          <p:spPr>
            <a:xfrm>
              <a:off x="4587133" y="2436769"/>
              <a:ext cx="3017733" cy="375458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DBBD63-1231-8076-20B3-BBC784417467}"/>
                </a:ext>
              </a:extLst>
            </p:cNvPr>
            <p:cNvSpPr/>
            <p:nvPr/>
          </p:nvSpPr>
          <p:spPr>
            <a:xfrm>
              <a:off x="5680364" y="2272150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5B97AF0-735E-15D8-A932-03B4C25511BD}"/>
                </a:ext>
              </a:extLst>
            </p:cNvPr>
            <p:cNvSpPr/>
            <p:nvPr/>
          </p:nvSpPr>
          <p:spPr>
            <a:xfrm>
              <a:off x="5805054" y="6192994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3C8189B-5AF6-3272-1855-1F889820E382}"/>
                </a:ext>
              </a:extLst>
            </p:cNvPr>
            <p:cNvSpPr/>
            <p:nvPr/>
          </p:nvSpPr>
          <p:spPr>
            <a:xfrm>
              <a:off x="5153891" y="243512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F177C9-CCF5-94AD-F9DC-101C68BA4AF7}"/>
                </a:ext>
              </a:extLst>
            </p:cNvPr>
            <p:cNvSpPr/>
            <p:nvPr/>
          </p:nvSpPr>
          <p:spPr>
            <a:xfrm>
              <a:off x="5237027" y="534130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E9414C5-25F4-D1A9-EA19-1E5247A6FB02}"/>
                </a:ext>
              </a:extLst>
            </p:cNvPr>
            <p:cNvSpPr/>
            <p:nvPr/>
          </p:nvSpPr>
          <p:spPr>
            <a:xfrm>
              <a:off x="5659591" y="3894170"/>
              <a:ext cx="858981" cy="826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D4FAF49-673D-C1C1-8E13-081C97C476A5}"/>
                </a:ext>
              </a:extLst>
            </p:cNvPr>
            <p:cNvCxnSpPr>
              <a:stCxn id="14" idx="1"/>
              <a:endCxn id="14" idx="3"/>
            </p:cNvCxnSpPr>
            <p:nvPr/>
          </p:nvCxnSpPr>
          <p:spPr>
            <a:xfrm>
              <a:off x="4587133" y="4314060"/>
              <a:ext cx="301773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66FB76-7503-A0B9-51BD-07D444AA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Defending Tactical Style : Mid-Block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565325-B676-0D2A-6E10-3335AA82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BD2E8-87DB-B0C7-B105-C38C20E2D583}"/>
              </a:ext>
            </a:extLst>
          </p:cNvPr>
          <p:cNvSpPr txBox="1"/>
          <p:nvPr/>
        </p:nvSpPr>
        <p:spPr>
          <a:xfrm>
            <a:off x="91533" y="1217922"/>
            <a:ext cx="6339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Defending in the flow 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Mid-block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Opponent regains possession of the ball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F0B67-D96D-42B5-6486-D042B875FC76}"/>
              </a:ext>
            </a:extLst>
          </p:cNvPr>
          <p:cNvSpPr txBox="1"/>
          <p:nvPr/>
        </p:nvSpPr>
        <p:spPr>
          <a:xfrm>
            <a:off x="4468643" y="1330960"/>
            <a:ext cx="77233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Compact zonal defense with the midfield line along the center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Defensive line about 7 yards behind our midfield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Pressure line just past the top of the circle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Forwards defend the central channel and turn the opponents to our right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D7E12A5-7F07-04BA-2C1C-A6691CC9206C}"/>
              </a:ext>
            </a:extLst>
          </p:cNvPr>
          <p:cNvCxnSpPr/>
          <p:nvPr/>
        </p:nvCxnSpPr>
        <p:spPr>
          <a:xfrm flipV="1">
            <a:off x="49873" y="2738596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253F3C6-BA3A-2D06-7B99-A7A236F824FD}"/>
              </a:ext>
            </a:extLst>
          </p:cNvPr>
          <p:cNvSpPr txBox="1"/>
          <p:nvPr/>
        </p:nvSpPr>
        <p:spPr>
          <a:xfrm>
            <a:off x="7723357" y="3895362"/>
            <a:ext cx="3919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Midfielders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/>
              <a:t>Compact midfield line built along the center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 as a midfield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Regain possession of the ball and scoring by team ball movement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5D1F59-B4F8-0DDC-E898-31B12175D7D3}"/>
              </a:ext>
            </a:extLst>
          </p:cNvPr>
          <p:cNvSpPr txBox="1"/>
          <p:nvPr/>
        </p:nvSpPr>
        <p:spPr>
          <a:xfrm>
            <a:off x="7723358" y="2944843"/>
            <a:ext cx="425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opponent with the ball to our right side of the 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Once there prevent them from switching 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Make the field smaller and smaller for the opponents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9A46AEE-51E8-FF15-9F94-3886379EE15D}"/>
              </a:ext>
            </a:extLst>
          </p:cNvPr>
          <p:cNvSpPr/>
          <p:nvPr/>
        </p:nvSpPr>
        <p:spPr>
          <a:xfrm>
            <a:off x="6040120" y="607965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F6FB2FC-3264-EFE1-7B08-AD24036EE3B0}"/>
              </a:ext>
            </a:extLst>
          </p:cNvPr>
          <p:cNvSpPr/>
          <p:nvPr/>
        </p:nvSpPr>
        <p:spPr>
          <a:xfrm>
            <a:off x="5550399" y="3444397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825DD42-3625-FA8F-8A0E-417E48AE73CF}"/>
              </a:ext>
            </a:extLst>
          </p:cNvPr>
          <p:cNvSpPr/>
          <p:nvPr/>
        </p:nvSpPr>
        <p:spPr>
          <a:xfrm rot="11071050">
            <a:off x="4981610" y="4330566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6DA4698D-27FD-AF75-9225-52C1A29C3176}"/>
              </a:ext>
            </a:extLst>
          </p:cNvPr>
          <p:cNvSpPr/>
          <p:nvPr/>
        </p:nvSpPr>
        <p:spPr>
          <a:xfrm rot="11071050">
            <a:off x="6138366" y="529394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2C080550-329C-16E2-57C0-E359360C0C78}"/>
              </a:ext>
            </a:extLst>
          </p:cNvPr>
          <p:cNvSpPr/>
          <p:nvPr/>
        </p:nvSpPr>
        <p:spPr>
          <a:xfrm rot="11071050">
            <a:off x="5399998" y="323939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A6496677-0C2A-DD71-5687-7D01E6A182F3}"/>
              </a:ext>
            </a:extLst>
          </p:cNvPr>
          <p:cNvSpPr/>
          <p:nvPr/>
        </p:nvSpPr>
        <p:spPr>
          <a:xfrm rot="11071050">
            <a:off x="6729207" y="5323012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4257121-2882-B9CB-AA01-8BA3F9970164}"/>
              </a:ext>
            </a:extLst>
          </p:cNvPr>
          <p:cNvSpPr/>
          <p:nvPr/>
        </p:nvSpPr>
        <p:spPr>
          <a:xfrm rot="11071050">
            <a:off x="7140514" y="4645664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1C9B3330-598D-4CF5-5879-AB0B923F2EF9}"/>
              </a:ext>
            </a:extLst>
          </p:cNvPr>
          <p:cNvSpPr/>
          <p:nvPr/>
        </p:nvSpPr>
        <p:spPr>
          <a:xfrm rot="11071050">
            <a:off x="6497812" y="420923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43F3442A-0FDE-F2A5-58B9-8D48CAA6ED86}"/>
              </a:ext>
            </a:extLst>
          </p:cNvPr>
          <p:cNvSpPr/>
          <p:nvPr/>
        </p:nvSpPr>
        <p:spPr>
          <a:xfrm rot="11071050">
            <a:off x="7188785" y="362469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2C620119-1449-DBFF-50E8-B37B2C353A4C}"/>
              </a:ext>
            </a:extLst>
          </p:cNvPr>
          <p:cNvSpPr/>
          <p:nvPr/>
        </p:nvSpPr>
        <p:spPr>
          <a:xfrm rot="11071050">
            <a:off x="6377191" y="342798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72FD6-43D9-71F1-6D72-797C4A2820D5}"/>
              </a:ext>
            </a:extLst>
          </p:cNvPr>
          <p:cNvSpPr txBox="1"/>
          <p:nvPr/>
        </p:nvSpPr>
        <p:spPr>
          <a:xfrm>
            <a:off x="91534" y="3170225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 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1495CDF-37E9-4120-6EAC-8FC9FF9572B3}"/>
              </a:ext>
            </a:extLst>
          </p:cNvPr>
          <p:cNvSpPr/>
          <p:nvPr/>
        </p:nvSpPr>
        <p:spPr>
          <a:xfrm>
            <a:off x="6019621" y="3059936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D4AC093-3276-7525-49DE-8C08244B44ED}"/>
              </a:ext>
            </a:extLst>
          </p:cNvPr>
          <p:cNvCxnSpPr>
            <a:cxnSpLocks/>
            <a:stCxn id="8" idx="5"/>
          </p:cNvCxnSpPr>
          <p:nvPr/>
        </p:nvCxnSpPr>
        <p:spPr>
          <a:xfrm flipV="1">
            <a:off x="5819110" y="4625413"/>
            <a:ext cx="258781" cy="632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ADE5602-71BF-2274-F0F1-EC29CA22233D}"/>
              </a:ext>
            </a:extLst>
          </p:cNvPr>
          <p:cNvSpPr txBox="1"/>
          <p:nvPr/>
        </p:nvSpPr>
        <p:spPr>
          <a:xfrm>
            <a:off x="7733262" y="4992171"/>
            <a:ext cx="360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Defend in a compact zonal defense to deny vertical penetrating passes or dribbles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228A09-6186-C0E0-FBBC-156B2C6EEA6A}"/>
              </a:ext>
            </a:extLst>
          </p:cNvPr>
          <p:cNvSpPr txBox="1"/>
          <p:nvPr/>
        </p:nvSpPr>
        <p:spPr>
          <a:xfrm>
            <a:off x="7783794" y="5796737"/>
            <a:ext cx="360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Play as a sweeper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0BF596C1-1DE0-AB89-D349-E22371C99891}"/>
              </a:ext>
            </a:extLst>
          </p:cNvPr>
          <p:cNvCxnSpPr>
            <a:cxnSpLocks/>
          </p:cNvCxnSpPr>
          <p:nvPr/>
        </p:nvCxnSpPr>
        <p:spPr>
          <a:xfrm>
            <a:off x="5708000" y="3569631"/>
            <a:ext cx="723183" cy="999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80C125E-8579-BDB6-E163-2ED5425192A8}"/>
              </a:ext>
            </a:extLst>
          </p:cNvPr>
          <p:cNvCxnSpPr>
            <a:cxnSpLocks/>
          </p:cNvCxnSpPr>
          <p:nvPr/>
        </p:nvCxnSpPr>
        <p:spPr>
          <a:xfrm>
            <a:off x="6597751" y="3640116"/>
            <a:ext cx="623183" cy="2876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B68AEFBD-E97B-C92C-5C52-8F0DB5E85EB1}"/>
              </a:ext>
            </a:extLst>
          </p:cNvPr>
          <p:cNvSpPr/>
          <p:nvPr/>
        </p:nvSpPr>
        <p:spPr>
          <a:xfrm>
            <a:off x="6100899" y="487953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6CC2196-DC68-2C18-52F5-9AA7D3556B93}"/>
              </a:ext>
            </a:extLst>
          </p:cNvPr>
          <p:cNvSpPr/>
          <p:nvPr/>
        </p:nvSpPr>
        <p:spPr>
          <a:xfrm>
            <a:off x="5672319" y="4479161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E7D32FA-E4D0-B654-DCC4-1E8AEC00F782}"/>
              </a:ext>
            </a:extLst>
          </p:cNvPr>
          <p:cNvSpPr/>
          <p:nvPr/>
        </p:nvSpPr>
        <p:spPr>
          <a:xfrm>
            <a:off x="5540681" y="529056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A514077-96F4-AFF6-EFEB-C3498578E51C}"/>
              </a:ext>
            </a:extLst>
          </p:cNvPr>
          <p:cNvSpPr/>
          <p:nvPr/>
        </p:nvSpPr>
        <p:spPr>
          <a:xfrm>
            <a:off x="6994616" y="4961371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631C235-3C54-8589-B6A5-7E8405DF8E34}"/>
              </a:ext>
            </a:extLst>
          </p:cNvPr>
          <p:cNvSpPr/>
          <p:nvPr/>
        </p:nvSpPr>
        <p:spPr>
          <a:xfrm>
            <a:off x="6610224" y="527444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FC308F5-0DB1-2D59-D70D-94F567413CB8}"/>
              </a:ext>
            </a:extLst>
          </p:cNvPr>
          <p:cNvSpPr/>
          <p:nvPr/>
        </p:nvSpPr>
        <p:spPr>
          <a:xfrm>
            <a:off x="6215466" y="4486741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DAD4616-C765-A5F0-5616-3965B1B4AC0D}"/>
              </a:ext>
            </a:extLst>
          </p:cNvPr>
          <p:cNvSpPr/>
          <p:nvPr/>
        </p:nvSpPr>
        <p:spPr>
          <a:xfrm>
            <a:off x="5317379" y="4829804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7A9F93B-20B6-F186-BFBF-B45EC1D0C913}"/>
              </a:ext>
            </a:extLst>
          </p:cNvPr>
          <p:cNvSpPr/>
          <p:nvPr/>
        </p:nvSpPr>
        <p:spPr>
          <a:xfrm>
            <a:off x="6052564" y="526629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9AC9D-C51A-9BBB-BE6A-66A174BF205A}"/>
              </a:ext>
            </a:extLst>
          </p:cNvPr>
          <p:cNvSpPr txBox="1"/>
          <p:nvPr/>
        </p:nvSpPr>
        <p:spPr>
          <a:xfrm>
            <a:off x="99075" y="3992893"/>
            <a:ext cx="3959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Defending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opposing team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Double team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1011B3-4F0A-DFB7-16D8-BE9F20E22DE8}"/>
              </a:ext>
            </a:extLst>
          </p:cNvPr>
          <p:cNvCxnSpPr>
            <a:cxnSpLocks/>
          </p:cNvCxnSpPr>
          <p:nvPr/>
        </p:nvCxnSpPr>
        <p:spPr>
          <a:xfrm>
            <a:off x="4587133" y="4421393"/>
            <a:ext cx="30177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22D480F-D624-117E-1946-E9AFF44051F5}"/>
              </a:ext>
            </a:extLst>
          </p:cNvPr>
          <p:cNvSpPr txBox="1"/>
          <p:nvPr/>
        </p:nvSpPr>
        <p:spPr>
          <a:xfrm>
            <a:off x="4563792" y="4097576"/>
            <a:ext cx="1228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Pressure Line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5DEB2BB-B966-6397-8484-636CBBF3B43C}"/>
              </a:ext>
            </a:extLst>
          </p:cNvPr>
          <p:cNvCxnSpPr>
            <a:cxnSpLocks/>
          </p:cNvCxnSpPr>
          <p:nvPr/>
        </p:nvCxnSpPr>
        <p:spPr>
          <a:xfrm>
            <a:off x="7262522" y="3975641"/>
            <a:ext cx="60375" cy="4350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7FEAA98-5ECF-D9A6-B4D7-A30CC3DE9BA7}"/>
              </a:ext>
            </a:extLst>
          </p:cNvPr>
          <p:cNvCxnSpPr>
            <a:cxnSpLocks/>
          </p:cNvCxnSpPr>
          <p:nvPr/>
        </p:nvCxnSpPr>
        <p:spPr>
          <a:xfrm flipV="1">
            <a:off x="6417421" y="4561743"/>
            <a:ext cx="541745" cy="663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C044655-4A54-E115-37DB-E61D925A34C6}"/>
              </a:ext>
            </a:extLst>
          </p:cNvPr>
          <p:cNvCxnSpPr>
            <a:cxnSpLocks/>
          </p:cNvCxnSpPr>
          <p:nvPr/>
        </p:nvCxnSpPr>
        <p:spPr>
          <a:xfrm>
            <a:off x="5513719" y="4945424"/>
            <a:ext cx="230181" cy="10380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B8056AD-3BF2-C815-BBF6-87FEFC996D21}"/>
              </a:ext>
            </a:extLst>
          </p:cNvPr>
          <p:cNvCxnSpPr>
            <a:cxnSpLocks/>
          </p:cNvCxnSpPr>
          <p:nvPr/>
        </p:nvCxnSpPr>
        <p:spPr>
          <a:xfrm>
            <a:off x="6312465" y="4974811"/>
            <a:ext cx="266715" cy="6424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E5D80AC-3694-C203-3CDE-63B50FA731EA}"/>
              </a:ext>
            </a:extLst>
          </p:cNvPr>
          <p:cNvCxnSpPr>
            <a:cxnSpLocks/>
          </p:cNvCxnSpPr>
          <p:nvPr/>
        </p:nvCxnSpPr>
        <p:spPr>
          <a:xfrm flipV="1">
            <a:off x="7059726" y="4783708"/>
            <a:ext cx="73673" cy="12289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3B25215-9EEE-1F62-7AF4-2AF03CD7D4C2}"/>
              </a:ext>
            </a:extLst>
          </p:cNvPr>
          <p:cNvCxnSpPr>
            <a:cxnSpLocks/>
          </p:cNvCxnSpPr>
          <p:nvPr/>
        </p:nvCxnSpPr>
        <p:spPr>
          <a:xfrm>
            <a:off x="5819110" y="5445051"/>
            <a:ext cx="20051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744E257-A294-9204-A716-7B3FDC9FB1E4}"/>
              </a:ext>
            </a:extLst>
          </p:cNvPr>
          <p:cNvCxnSpPr>
            <a:cxnSpLocks/>
          </p:cNvCxnSpPr>
          <p:nvPr/>
        </p:nvCxnSpPr>
        <p:spPr>
          <a:xfrm>
            <a:off x="6242864" y="5445051"/>
            <a:ext cx="247833" cy="460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ED5D2A8-1EAF-B43E-7AE4-EDEF8E28A3EF}"/>
              </a:ext>
            </a:extLst>
          </p:cNvPr>
          <p:cNvCxnSpPr>
            <a:cxnSpLocks/>
          </p:cNvCxnSpPr>
          <p:nvPr/>
        </p:nvCxnSpPr>
        <p:spPr>
          <a:xfrm>
            <a:off x="6666618" y="5445051"/>
            <a:ext cx="40188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345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6A9FF-88BA-ED51-E978-8778F72C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7592F93-D7FE-2756-0C53-9F73C02B6B40}"/>
              </a:ext>
            </a:extLst>
          </p:cNvPr>
          <p:cNvGrpSpPr/>
          <p:nvPr/>
        </p:nvGrpSpPr>
        <p:grpSpPr>
          <a:xfrm>
            <a:off x="4603661" y="2863126"/>
            <a:ext cx="3017733" cy="4087098"/>
            <a:chOff x="4587133" y="2272150"/>
            <a:chExt cx="3017733" cy="408709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38CEDC0-894D-A2CA-5C27-907FCE3BF57C}"/>
                </a:ext>
              </a:extLst>
            </p:cNvPr>
            <p:cNvSpPr/>
            <p:nvPr/>
          </p:nvSpPr>
          <p:spPr>
            <a:xfrm>
              <a:off x="4587133" y="2436769"/>
              <a:ext cx="3017733" cy="375458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C6A877-EC17-4026-B2CC-C4D92EADCC86}"/>
                </a:ext>
              </a:extLst>
            </p:cNvPr>
            <p:cNvSpPr/>
            <p:nvPr/>
          </p:nvSpPr>
          <p:spPr>
            <a:xfrm>
              <a:off x="5680364" y="2272150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A84551C-2F09-5250-8E4B-595847700CBC}"/>
                </a:ext>
              </a:extLst>
            </p:cNvPr>
            <p:cNvSpPr/>
            <p:nvPr/>
          </p:nvSpPr>
          <p:spPr>
            <a:xfrm>
              <a:off x="5805054" y="6192994"/>
              <a:ext cx="734291" cy="1662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479419-8FEE-0C46-C5B9-0B51D533958D}"/>
                </a:ext>
              </a:extLst>
            </p:cNvPr>
            <p:cNvSpPr/>
            <p:nvPr/>
          </p:nvSpPr>
          <p:spPr>
            <a:xfrm>
              <a:off x="5153891" y="243512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DD6DCAD-2A6B-91A9-BF78-D2B7665EFCC5}"/>
                </a:ext>
              </a:extLst>
            </p:cNvPr>
            <p:cNvSpPr/>
            <p:nvPr/>
          </p:nvSpPr>
          <p:spPr>
            <a:xfrm>
              <a:off x="5237027" y="5341305"/>
              <a:ext cx="1814945" cy="82690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00C4F9C-AEAA-7BFC-42CF-1B9B8F1EAF3B}"/>
                </a:ext>
              </a:extLst>
            </p:cNvPr>
            <p:cNvSpPr/>
            <p:nvPr/>
          </p:nvSpPr>
          <p:spPr>
            <a:xfrm>
              <a:off x="5659591" y="3894170"/>
              <a:ext cx="858981" cy="8269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0BECAE4-F91D-6BE7-80C7-9270E0565EBE}"/>
                </a:ext>
              </a:extLst>
            </p:cNvPr>
            <p:cNvCxnSpPr>
              <a:stCxn id="14" idx="1"/>
              <a:endCxn id="14" idx="3"/>
            </p:cNvCxnSpPr>
            <p:nvPr/>
          </p:nvCxnSpPr>
          <p:spPr>
            <a:xfrm>
              <a:off x="4587133" y="4314060"/>
              <a:ext cx="301773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35F8B65-CF56-3A2C-5F7C-A81B30F5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Defending Tactical Style: High-Block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4D3C4-E4E2-09D6-2E54-BBF750D19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19E0F-0B25-69CD-B1E3-99C534112BB7}"/>
              </a:ext>
            </a:extLst>
          </p:cNvPr>
          <p:cNvSpPr txBox="1"/>
          <p:nvPr/>
        </p:nvSpPr>
        <p:spPr>
          <a:xfrm>
            <a:off x="91535" y="1403135"/>
            <a:ext cx="5301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Defending in the flow 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High-block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Opponent has a goal kick or other situations where they play out of their defending third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2A1F83-366C-349E-E3DB-C3D370AC11C8}"/>
              </a:ext>
            </a:extLst>
          </p:cNvPr>
          <p:cNvSpPr txBox="1"/>
          <p:nvPr/>
        </p:nvSpPr>
        <p:spPr>
          <a:xfrm>
            <a:off x="5392883" y="1330960"/>
            <a:ext cx="6799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Compact zonal defense with the defensive line along the center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Midfield line about 7 yards in front of our defensive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Pressure line is the opponent’s endline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Forwards defend the central channel and turn the opponents to our right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19C0E9-97C5-96FB-0B6B-E5CE821D8F17}"/>
              </a:ext>
            </a:extLst>
          </p:cNvPr>
          <p:cNvCxnSpPr/>
          <p:nvPr/>
        </p:nvCxnSpPr>
        <p:spPr>
          <a:xfrm flipV="1">
            <a:off x="49873" y="2738596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5CF6A1B-6F2B-EBC8-C034-6C3F2EAB98BB}"/>
              </a:ext>
            </a:extLst>
          </p:cNvPr>
          <p:cNvSpPr txBox="1"/>
          <p:nvPr/>
        </p:nvSpPr>
        <p:spPr>
          <a:xfrm>
            <a:off x="7723357" y="3895362"/>
            <a:ext cx="3919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Midfielders</a:t>
            </a:r>
          </a:p>
          <a:p>
            <a:pPr marL="112713" indent="-112713">
              <a:buFont typeface="Arial" panose="020B0604020202020204" pitchFamily="34" charset="0"/>
              <a:buChar char="•"/>
            </a:pPr>
            <a:r>
              <a:rPr lang="en-US" sz="1200" dirty="0"/>
              <a:t>Compact midfield line built about 7 yards past the center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 as a midfield line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Regain possession of the ball and attack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31597AA-1B12-B1A0-7644-FA4462FD2D87}"/>
              </a:ext>
            </a:extLst>
          </p:cNvPr>
          <p:cNvSpPr txBox="1"/>
          <p:nvPr/>
        </p:nvSpPr>
        <p:spPr>
          <a:xfrm>
            <a:off x="7723358" y="2944843"/>
            <a:ext cx="4252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opponent with the ball to our right side of the field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Once there prevent them from switching fields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Make the field smaller and smaller for the opponents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Disrupt the pass into our midfield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4DCE44C-2C1E-474C-2943-7ABEBAC8525C}"/>
              </a:ext>
            </a:extLst>
          </p:cNvPr>
          <p:cNvSpPr/>
          <p:nvPr/>
        </p:nvSpPr>
        <p:spPr>
          <a:xfrm>
            <a:off x="6208533" y="5752707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0EE9E3B-3E4D-1BDE-0D07-F7848733CEB0}"/>
              </a:ext>
            </a:extLst>
          </p:cNvPr>
          <p:cNvSpPr/>
          <p:nvPr/>
        </p:nvSpPr>
        <p:spPr>
          <a:xfrm>
            <a:off x="5550399" y="3444397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CF7FCD84-40DC-8E6E-64C9-782E37A93CFB}"/>
              </a:ext>
            </a:extLst>
          </p:cNvPr>
          <p:cNvSpPr/>
          <p:nvPr/>
        </p:nvSpPr>
        <p:spPr>
          <a:xfrm rot="11071050">
            <a:off x="4981610" y="4330566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F03EDD09-3B99-3B0B-270C-BD25D67C9E4C}"/>
              </a:ext>
            </a:extLst>
          </p:cNvPr>
          <p:cNvSpPr/>
          <p:nvPr/>
        </p:nvSpPr>
        <p:spPr>
          <a:xfrm rot="11071050">
            <a:off x="6047235" y="4678511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A676F85D-30BC-1FB2-583D-B18534F2E23E}"/>
              </a:ext>
            </a:extLst>
          </p:cNvPr>
          <p:cNvSpPr/>
          <p:nvPr/>
        </p:nvSpPr>
        <p:spPr>
          <a:xfrm rot="11071050">
            <a:off x="5399998" y="3239395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3C5A6BD8-FD19-56F2-331E-05D3D1F6E3F7}"/>
              </a:ext>
            </a:extLst>
          </p:cNvPr>
          <p:cNvSpPr/>
          <p:nvPr/>
        </p:nvSpPr>
        <p:spPr>
          <a:xfrm rot="11071050">
            <a:off x="6891219" y="467567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26B42CDF-179F-8015-EA8C-95D6412DD193}"/>
              </a:ext>
            </a:extLst>
          </p:cNvPr>
          <p:cNvSpPr/>
          <p:nvPr/>
        </p:nvSpPr>
        <p:spPr>
          <a:xfrm rot="11071050">
            <a:off x="7041962" y="4295870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D618F2B0-6E28-50F4-ECC8-CA7191BA1BB7}"/>
              </a:ext>
            </a:extLst>
          </p:cNvPr>
          <p:cNvSpPr/>
          <p:nvPr/>
        </p:nvSpPr>
        <p:spPr>
          <a:xfrm rot="11071050">
            <a:off x="6497812" y="4209238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62188708-9CA5-607F-E985-6A10B2990877}"/>
              </a:ext>
            </a:extLst>
          </p:cNvPr>
          <p:cNvSpPr/>
          <p:nvPr/>
        </p:nvSpPr>
        <p:spPr>
          <a:xfrm rot="11071050">
            <a:off x="7188785" y="3624697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00DB26DB-A6F7-6FB9-54D4-0521CF13E122}"/>
              </a:ext>
            </a:extLst>
          </p:cNvPr>
          <p:cNvSpPr/>
          <p:nvPr/>
        </p:nvSpPr>
        <p:spPr>
          <a:xfrm rot="11071050">
            <a:off x="6377191" y="3427989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9F298-F3C6-FA8A-21E7-AE247687A288}"/>
              </a:ext>
            </a:extLst>
          </p:cNvPr>
          <p:cNvSpPr txBox="1"/>
          <p:nvPr/>
        </p:nvSpPr>
        <p:spPr>
          <a:xfrm>
            <a:off x="91534" y="3170225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 1-3-3-2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78C8CE8-16EE-C5F2-FDC6-F34EF541541B}"/>
              </a:ext>
            </a:extLst>
          </p:cNvPr>
          <p:cNvSpPr/>
          <p:nvPr/>
        </p:nvSpPr>
        <p:spPr>
          <a:xfrm>
            <a:off x="6019621" y="3059936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A861082-5622-696F-7F75-804E3C3B436E}"/>
              </a:ext>
            </a:extLst>
          </p:cNvPr>
          <p:cNvCxnSpPr>
            <a:cxnSpLocks/>
          </p:cNvCxnSpPr>
          <p:nvPr/>
        </p:nvCxnSpPr>
        <p:spPr>
          <a:xfrm flipV="1">
            <a:off x="5676119" y="3753818"/>
            <a:ext cx="788057" cy="17314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6684E4F-787B-92DC-32A0-AA54358F2F74}"/>
              </a:ext>
            </a:extLst>
          </p:cNvPr>
          <p:cNvSpPr txBox="1"/>
          <p:nvPr/>
        </p:nvSpPr>
        <p:spPr>
          <a:xfrm>
            <a:off x="7733262" y="4992171"/>
            <a:ext cx="3606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Center back and right (near) back cut off passing options (pressure-cover)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Left (far) back drops back and in the center to prevent long over the top ball (deep balance)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774EDE8-DDA2-1365-3FFA-B7216719FE56}"/>
              </a:ext>
            </a:extLst>
          </p:cNvPr>
          <p:cNvSpPr txBox="1"/>
          <p:nvPr/>
        </p:nvSpPr>
        <p:spPr>
          <a:xfrm>
            <a:off x="7718394" y="6320661"/>
            <a:ext cx="360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Play as a sweeper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9DD5B95-A25A-47D2-2BC4-5C8287B02B45}"/>
              </a:ext>
            </a:extLst>
          </p:cNvPr>
          <p:cNvCxnSpPr>
            <a:cxnSpLocks/>
          </p:cNvCxnSpPr>
          <p:nvPr/>
        </p:nvCxnSpPr>
        <p:spPr>
          <a:xfrm>
            <a:off x="5708000" y="3569631"/>
            <a:ext cx="723183" cy="999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FBD697E-06C6-57FA-0FCE-93542382860D}"/>
              </a:ext>
            </a:extLst>
          </p:cNvPr>
          <p:cNvCxnSpPr>
            <a:cxnSpLocks/>
          </p:cNvCxnSpPr>
          <p:nvPr/>
        </p:nvCxnSpPr>
        <p:spPr>
          <a:xfrm>
            <a:off x="6597751" y="3640116"/>
            <a:ext cx="623183" cy="2876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4B1E2925-0D3D-8E0C-4BDC-A78E7CCECD38}"/>
              </a:ext>
            </a:extLst>
          </p:cNvPr>
          <p:cNvSpPr/>
          <p:nvPr/>
        </p:nvSpPr>
        <p:spPr>
          <a:xfrm>
            <a:off x="5734750" y="4183947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E9ABAA9-C2FB-8483-216B-B9C3E10331C1}"/>
              </a:ext>
            </a:extLst>
          </p:cNvPr>
          <p:cNvSpPr/>
          <p:nvPr/>
        </p:nvSpPr>
        <p:spPr>
          <a:xfrm>
            <a:off x="5457955" y="3819600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F9EEFB-C0F8-28EA-2A19-FF8DD40073FB}"/>
              </a:ext>
            </a:extLst>
          </p:cNvPr>
          <p:cNvSpPr/>
          <p:nvPr/>
        </p:nvSpPr>
        <p:spPr>
          <a:xfrm>
            <a:off x="5232092" y="3618465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001C41-7522-837C-74EB-4CF8B10327CC}"/>
              </a:ext>
            </a:extLst>
          </p:cNvPr>
          <p:cNvSpPr/>
          <p:nvPr/>
        </p:nvSpPr>
        <p:spPr>
          <a:xfrm>
            <a:off x="6664980" y="415838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BB03B2E-9EA5-E5E3-AB2D-B0B9F67EA776}"/>
              </a:ext>
            </a:extLst>
          </p:cNvPr>
          <p:cNvSpPr/>
          <p:nvPr/>
        </p:nvSpPr>
        <p:spPr>
          <a:xfrm>
            <a:off x="6260905" y="467854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2BF6BA4-A03A-EED9-744D-0E80FBAA6269}"/>
              </a:ext>
            </a:extLst>
          </p:cNvPr>
          <p:cNvSpPr/>
          <p:nvPr/>
        </p:nvSpPr>
        <p:spPr>
          <a:xfrm>
            <a:off x="5074047" y="4701182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3C91B1B-3B1A-B015-54A3-E82BC054E3F4}"/>
              </a:ext>
            </a:extLst>
          </p:cNvPr>
          <p:cNvSpPr/>
          <p:nvPr/>
        </p:nvSpPr>
        <p:spPr>
          <a:xfrm>
            <a:off x="4877259" y="419392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6D8C1E1-996E-9C88-486C-2DAD16435B0E}"/>
              </a:ext>
            </a:extLst>
          </p:cNvPr>
          <p:cNvSpPr/>
          <p:nvPr/>
        </p:nvSpPr>
        <p:spPr>
          <a:xfrm>
            <a:off x="5703245" y="467039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A4DF718-E3FF-B7AA-5B68-63934EC2F33F}"/>
              </a:ext>
            </a:extLst>
          </p:cNvPr>
          <p:cNvCxnSpPr>
            <a:cxnSpLocks/>
          </p:cNvCxnSpPr>
          <p:nvPr/>
        </p:nvCxnSpPr>
        <p:spPr>
          <a:xfrm flipV="1">
            <a:off x="6909342" y="4158388"/>
            <a:ext cx="341118" cy="3142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0D852E2-9D4A-8D10-1827-2561E9FBBF2A}"/>
              </a:ext>
            </a:extLst>
          </p:cNvPr>
          <p:cNvCxnSpPr>
            <a:cxnSpLocks/>
          </p:cNvCxnSpPr>
          <p:nvPr/>
        </p:nvCxnSpPr>
        <p:spPr>
          <a:xfrm>
            <a:off x="5330983" y="4807429"/>
            <a:ext cx="315078" cy="4172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B5E4E0A-8898-6BDB-A388-A47353564F22}"/>
              </a:ext>
            </a:extLst>
          </p:cNvPr>
          <p:cNvCxnSpPr>
            <a:cxnSpLocks/>
          </p:cNvCxnSpPr>
          <p:nvPr/>
        </p:nvCxnSpPr>
        <p:spPr>
          <a:xfrm flipV="1">
            <a:off x="6019621" y="4022133"/>
            <a:ext cx="387983" cy="18532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79CED87-9F3F-20DB-9EDC-E1C76DE0A8A9}"/>
              </a:ext>
            </a:extLst>
          </p:cNvPr>
          <p:cNvCxnSpPr>
            <a:cxnSpLocks/>
          </p:cNvCxnSpPr>
          <p:nvPr/>
        </p:nvCxnSpPr>
        <p:spPr>
          <a:xfrm>
            <a:off x="5111058" y="4263386"/>
            <a:ext cx="461292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FA75D28-8E11-396A-BF60-1232E8CDCFDD}"/>
              </a:ext>
            </a:extLst>
          </p:cNvPr>
          <p:cNvCxnSpPr>
            <a:cxnSpLocks/>
          </p:cNvCxnSpPr>
          <p:nvPr/>
        </p:nvCxnSpPr>
        <p:spPr>
          <a:xfrm flipV="1">
            <a:off x="6464176" y="4584211"/>
            <a:ext cx="555146" cy="17547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82D2884-8E75-D053-29AE-621A98F25570}"/>
              </a:ext>
            </a:extLst>
          </p:cNvPr>
          <p:cNvCxnSpPr>
            <a:cxnSpLocks/>
            <a:endCxn id="20" idx="7"/>
          </p:cNvCxnSpPr>
          <p:nvPr/>
        </p:nvCxnSpPr>
        <p:spPr>
          <a:xfrm flipV="1">
            <a:off x="5875221" y="4606243"/>
            <a:ext cx="534084" cy="8615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F757654-98F6-8E4E-8C6F-69500688AF88}"/>
              </a:ext>
            </a:extLst>
          </p:cNvPr>
          <p:cNvSpPr txBox="1"/>
          <p:nvPr/>
        </p:nvSpPr>
        <p:spPr>
          <a:xfrm>
            <a:off x="102844" y="4525301"/>
            <a:ext cx="3959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Critical Defending Tactics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Pressure, cover, balance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Turn the opposing team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Isolate the opponent with the ball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Double team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45C9E7B-1298-FBCC-64C6-5EE00732E983}"/>
              </a:ext>
            </a:extLst>
          </p:cNvPr>
          <p:cNvCxnSpPr>
            <a:cxnSpLocks/>
          </p:cNvCxnSpPr>
          <p:nvPr/>
        </p:nvCxnSpPr>
        <p:spPr>
          <a:xfrm>
            <a:off x="4626317" y="3100870"/>
            <a:ext cx="30177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8DEA514-3FA9-03E1-0710-091B30605415}"/>
              </a:ext>
            </a:extLst>
          </p:cNvPr>
          <p:cNvSpPr txBox="1"/>
          <p:nvPr/>
        </p:nvSpPr>
        <p:spPr>
          <a:xfrm>
            <a:off x="3718780" y="2797433"/>
            <a:ext cx="1228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Pressure Line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5CDBFE1-32DA-D3C6-FB61-CF4538EB7229}"/>
              </a:ext>
            </a:extLst>
          </p:cNvPr>
          <p:cNvCxnSpPr>
            <a:cxnSpLocks/>
          </p:cNvCxnSpPr>
          <p:nvPr/>
        </p:nvCxnSpPr>
        <p:spPr>
          <a:xfrm flipV="1">
            <a:off x="5435299" y="3638472"/>
            <a:ext cx="237020" cy="4087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89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20E2B-606F-EA4C-E4FB-21B567B4A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060C4DA-F393-C03E-FE6C-234B69D0EC8E}"/>
              </a:ext>
            </a:extLst>
          </p:cNvPr>
          <p:cNvSpPr/>
          <p:nvPr/>
        </p:nvSpPr>
        <p:spPr>
          <a:xfrm>
            <a:off x="4603661" y="3027745"/>
            <a:ext cx="3017733" cy="375458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864F59-0329-A64F-6276-582B2F5D147F}"/>
              </a:ext>
            </a:extLst>
          </p:cNvPr>
          <p:cNvSpPr/>
          <p:nvPr/>
        </p:nvSpPr>
        <p:spPr>
          <a:xfrm>
            <a:off x="5696892" y="2863126"/>
            <a:ext cx="734291" cy="16625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134786-F3DB-2F4C-602F-B7B241190BFB}"/>
              </a:ext>
            </a:extLst>
          </p:cNvPr>
          <p:cNvSpPr/>
          <p:nvPr/>
        </p:nvSpPr>
        <p:spPr>
          <a:xfrm>
            <a:off x="5821582" y="6783970"/>
            <a:ext cx="734291" cy="16625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51900A-60C0-E404-B7D3-C282530F4165}"/>
              </a:ext>
            </a:extLst>
          </p:cNvPr>
          <p:cNvSpPr/>
          <p:nvPr/>
        </p:nvSpPr>
        <p:spPr>
          <a:xfrm>
            <a:off x="5170419" y="3026101"/>
            <a:ext cx="1814945" cy="82690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D01A3E-993A-A7A3-D19C-1B5D4714EF83}"/>
              </a:ext>
            </a:extLst>
          </p:cNvPr>
          <p:cNvSpPr/>
          <p:nvPr/>
        </p:nvSpPr>
        <p:spPr>
          <a:xfrm>
            <a:off x="5253555" y="5932281"/>
            <a:ext cx="1814945" cy="82690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3932C9-9134-2245-59E2-551046E2B4D5}"/>
              </a:ext>
            </a:extLst>
          </p:cNvPr>
          <p:cNvSpPr/>
          <p:nvPr/>
        </p:nvSpPr>
        <p:spPr>
          <a:xfrm>
            <a:off x="5676119" y="4485146"/>
            <a:ext cx="858981" cy="82690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38DBD3-A3D3-AF5B-D96B-334D8A86DB68}"/>
              </a:ext>
            </a:extLst>
          </p:cNvPr>
          <p:cNvCxnSpPr>
            <a:stCxn id="14" idx="1"/>
            <a:endCxn id="14" idx="3"/>
          </p:cNvCxnSpPr>
          <p:nvPr/>
        </p:nvCxnSpPr>
        <p:spPr>
          <a:xfrm>
            <a:off x="4603661" y="4905036"/>
            <a:ext cx="3017733" cy="0"/>
          </a:xfrm>
          <a:prstGeom prst="line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2B3A5DE-0CE7-A128-98B9-7D6F9D1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640" y="-32627"/>
            <a:ext cx="10118558" cy="1325563"/>
          </a:xfrm>
        </p:spPr>
        <p:txBody>
          <a:bodyPr>
            <a:normAutofit/>
          </a:bodyPr>
          <a:lstStyle/>
          <a:p>
            <a:r>
              <a:rPr lang="en-US" sz="3200" dirty="0"/>
              <a:t>Defending Set-Piece Tactical Style: Corner kick defense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9B4F9-9B10-95EF-ABFE-2EFB669D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5202"/>
            <a:ext cx="2743200" cy="365125"/>
          </a:xfrm>
        </p:spPr>
        <p:txBody>
          <a:bodyPr/>
          <a:lstStyle/>
          <a:p>
            <a:fld id="{8F20E1A4-FEFE-461B-99E5-4F801F46DE8A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970177-C502-3A71-D5FC-5E436CADAC8F}"/>
              </a:ext>
            </a:extLst>
          </p:cNvPr>
          <p:cNvSpPr txBox="1"/>
          <p:nvPr/>
        </p:nvSpPr>
        <p:spPr>
          <a:xfrm>
            <a:off x="284716" y="1218512"/>
            <a:ext cx="6096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Phase</a:t>
            </a:r>
            <a:r>
              <a:rPr lang="en-US" sz="1600" dirty="0"/>
              <a:t>: Defending set-piece</a:t>
            </a:r>
          </a:p>
          <a:p>
            <a:r>
              <a:rPr lang="en-US" sz="1600" b="1" dirty="0"/>
              <a:t>Sub-Phase</a:t>
            </a:r>
            <a:r>
              <a:rPr lang="en-US" sz="1600" dirty="0"/>
              <a:t>: Defensive corner kicks</a:t>
            </a:r>
          </a:p>
          <a:p>
            <a:r>
              <a:rPr lang="en-US" sz="1600" b="1" dirty="0"/>
              <a:t>Trigger</a:t>
            </a:r>
            <a:r>
              <a:rPr lang="en-US" sz="1600" dirty="0"/>
              <a:t>: opponent corner kick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865B7-C2EA-F69C-AF87-B828206A99D5}"/>
              </a:ext>
            </a:extLst>
          </p:cNvPr>
          <p:cNvSpPr txBox="1"/>
          <p:nvPr/>
        </p:nvSpPr>
        <p:spPr>
          <a:xfrm>
            <a:off x="6320333" y="1330960"/>
            <a:ext cx="5871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Compact zonal defense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Near side midfielder shuts down short 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Midfielders and forwards look to counter-attack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BD28EE-54F9-E273-0093-29D84F058EED}"/>
              </a:ext>
            </a:extLst>
          </p:cNvPr>
          <p:cNvCxnSpPr/>
          <p:nvPr/>
        </p:nvCxnSpPr>
        <p:spPr>
          <a:xfrm flipV="1">
            <a:off x="49873" y="2738596"/>
            <a:ext cx="11592560" cy="71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DEA549D-7FDB-4F77-DDCB-3EFB46C72DBB}"/>
              </a:ext>
            </a:extLst>
          </p:cNvPr>
          <p:cNvSpPr txBox="1"/>
          <p:nvPr/>
        </p:nvSpPr>
        <p:spPr>
          <a:xfrm>
            <a:off x="123534" y="5030082"/>
            <a:ext cx="360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Near Midfielder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Near side prevent short corner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1DC40C-B34F-6194-DDE4-4D51802DEF2E}"/>
              </a:ext>
            </a:extLst>
          </p:cNvPr>
          <p:cNvSpPr txBox="1"/>
          <p:nvPr/>
        </p:nvSpPr>
        <p:spPr>
          <a:xfrm>
            <a:off x="146375" y="4112027"/>
            <a:ext cx="4252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Forwards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 stays at center line to counter-attack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 is a bridge at the 18 to start the counter-attack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EB64C2B-4B3C-93AA-AA72-D833DFF2FC47}"/>
              </a:ext>
            </a:extLst>
          </p:cNvPr>
          <p:cNvSpPr/>
          <p:nvPr/>
        </p:nvSpPr>
        <p:spPr>
          <a:xfrm>
            <a:off x="6121330" y="6634000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54A39C3-3FDC-EAE6-2695-9944DB94C72D}"/>
              </a:ext>
            </a:extLst>
          </p:cNvPr>
          <p:cNvSpPr/>
          <p:nvPr/>
        </p:nvSpPr>
        <p:spPr>
          <a:xfrm>
            <a:off x="4597357" y="6638646"/>
            <a:ext cx="121920" cy="12523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C9FF96F2-BA2E-82E3-9A33-E30D530F0013}"/>
              </a:ext>
            </a:extLst>
          </p:cNvPr>
          <p:cNvSpPr/>
          <p:nvPr/>
        </p:nvSpPr>
        <p:spPr>
          <a:xfrm rot="2885276">
            <a:off x="4434039" y="6566424"/>
            <a:ext cx="213445" cy="189071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550263-4381-BE87-D2D3-73285DF9DD1E}"/>
              </a:ext>
            </a:extLst>
          </p:cNvPr>
          <p:cNvSpPr txBox="1"/>
          <p:nvPr/>
        </p:nvSpPr>
        <p:spPr>
          <a:xfrm>
            <a:off x="91534" y="3170225"/>
            <a:ext cx="3740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Formation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 dirty="0"/>
              <a:t>1-3-3-2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ADA3D3-8558-8FA4-E00B-248218B2E0FD}"/>
              </a:ext>
            </a:extLst>
          </p:cNvPr>
          <p:cNvSpPr/>
          <p:nvPr/>
        </p:nvSpPr>
        <p:spPr>
          <a:xfrm>
            <a:off x="6019621" y="3059936"/>
            <a:ext cx="171976" cy="1787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3B9868-8F5C-A1AE-B4E3-44B9DA48AB04}"/>
              </a:ext>
            </a:extLst>
          </p:cNvPr>
          <p:cNvSpPr txBox="1"/>
          <p:nvPr/>
        </p:nvSpPr>
        <p:spPr>
          <a:xfrm>
            <a:off x="7718394" y="4388272"/>
            <a:ext cx="360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Defenders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Defend in a compact zone in the six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Back post defender keeps keeper free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89B28F0-FE49-DB98-29C9-26B06F08167C}"/>
              </a:ext>
            </a:extLst>
          </p:cNvPr>
          <p:cNvSpPr txBox="1"/>
          <p:nvPr/>
        </p:nvSpPr>
        <p:spPr>
          <a:xfrm>
            <a:off x="7718394" y="5412830"/>
            <a:ext cx="4454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Keeper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Start in the middle of the goal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Command the defense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Request assistance from back post defender as required if opponents put a man on you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Gain possession of the ball and counter-attack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52FE071-D74F-2379-4968-DB9C63B47432}"/>
              </a:ext>
            </a:extLst>
          </p:cNvPr>
          <p:cNvCxnSpPr>
            <a:cxnSpLocks/>
          </p:cNvCxnSpPr>
          <p:nvPr/>
        </p:nvCxnSpPr>
        <p:spPr>
          <a:xfrm flipV="1">
            <a:off x="4719277" y="6431647"/>
            <a:ext cx="1190477" cy="2007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E47FAED-7A50-645E-59E9-74224496156C}"/>
              </a:ext>
            </a:extLst>
          </p:cNvPr>
          <p:cNvSpPr txBox="1"/>
          <p:nvPr/>
        </p:nvSpPr>
        <p:spPr>
          <a:xfrm>
            <a:off x="7746995" y="3497124"/>
            <a:ext cx="3895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Midfielders 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Defend along the 6 yard line just inside the goal posts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200" dirty="0"/>
              <a:t>Rapidly counter-attack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FA6869-7C3B-B7F5-D9BB-7A5C17D31565}"/>
              </a:ext>
            </a:extLst>
          </p:cNvPr>
          <p:cNvSpPr/>
          <p:nvPr/>
        </p:nvSpPr>
        <p:spPr>
          <a:xfrm>
            <a:off x="6438431" y="633188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1348907-322F-993D-150E-4B878FFA6813}"/>
              </a:ext>
            </a:extLst>
          </p:cNvPr>
          <p:cNvSpPr/>
          <p:nvPr/>
        </p:nvSpPr>
        <p:spPr>
          <a:xfrm>
            <a:off x="6019621" y="4851330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2A70B0A-1521-9D6D-05C9-8E6FED220453}"/>
              </a:ext>
            </a:extLst>
          </p:cNvPr>
          <p:cNvSpPr/>
          <p:nvPr/>
        </p:nvSpPr>
        <p:spPr>
          <a:xfrm>
            <a:off x="5730381" y="6588578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69112CD-539F-B8BC-D6D4-AE560406527E}"/>
              </a:ext>
            </a:extLst>
          </p:cNvPr>
          <p:cNvSpPr/>
          <p:nvPr/>
        </p:nvSpPr>
        <p:spPr>
          <a:xfrm>
            <a:off x="6514783" y="656991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F07B378-B18E-A5EF-6777-95ADEDA1110E}"/>
              </a:ext>
            </a:extLst>
          </p:cNvPr>
          <p:cNvSpPr/>
          <p:nvPr/>
        </p:nvSpPr>
        <p:spPr>
          <a:xfrm>
            <a:off x="6114294" y="6368736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D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392ED91-B6C8-F377-9592-54B200033D78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6168697" y="6201428"/>
            <a:ext cx="31585" cy="1673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501BD2E-4476-B97C-71EC-9C2EE9DD8EE5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6429227" y="5491747"/>
            <a:ext cx="34389" cy="86632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A6261B4-1500-EC4F-8733-F15B8431533B}"/>
              </a:ext>
            </a:extLst>
          </p:cNvPr>
          <p:cNvCxnSpPr>
            <a:cxnSpLocks/>
            <a:endCxn id="8" idx="3"/>
          </p:cNvCxnSpPr>
          <p:nvPr/>
        </p:nvCxnSpPr>
        <p:spPr>
          <a:xfrm flipH="1" flipV="1">
            <a:off x="6044806" y="5003904"/>
            <a:ext cx="51194" cy="76804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6AD65C9-130E-391F-C02F-30B428CBE986}"/>
              </a:ext>
            </a:extLst>
          </p:cNvPr>
          <p:cNvSpPr/>
          <p:nvPr/>
        </p:nvSpPr>
        <p:spPr>
          <a:xfrm>
            <a:off x="5049724" y="6561575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C608BAA-9A03-2743-6F5A-316E732FFFF0}"/>
              </a:ext>
            </a:extLst>
          </p:cNvPr>
          <p:cNvSpPr/>
          <p:nvPr/>
        </p:nvSpPr>
        <p:spPr>
          <a:xfrm>
            <a:off x="6031289" y="5819763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F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2AF42B6-7709-3F12-983D-6C12A076523C}"/>
              </a:ext>
            </a:extLst>
          </p:cNvPr>
          <p:cNvSpPr/>
          <p:nvPr/>
        </p:nvSpPr>
        <p:spPr>
          <a:xfrm rot="10800000">
            <a:off x="5654754" y="6451366"/>
            <a:ext cx="1026822" cy="338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E6200C3-1A60-76AE-AD8E-32CB4B15121D}"/>
              </a:ext>
            </a:extLst>
          </p:cNvPr>
          <p:cNvSpPr/>
          <p:nvPr/>
        </p:nvSpPr>
        <p:spPr>
          <a:xfrm>
            <a:off x="5732177" y="6353249"/>
            <a:ext cx="171976" cy="17875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06480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39913</TotalTime>
  <Words>2761</Words>
  <Application>Microsoft Office PowerPoint</Application>
  <PresentationFormat>Widescreen</PresentationFormat>
  <Paragraphs>489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Brookline Soccer Club Premier B5 Game Model</vt:lpstr>
      <vt:lpstr>Game Model Overview</vt:lpstr>
      <vt:lpstr>Vision</vt:lpstr>
      <vt:lpstr>Our Culture</vt:lpstr>
      <vt:lpstr>Key Vocabulary</vt:lpstr>
      <vt:lpstr>Team Style of Play</vt:lpstr>
      <vt:lpstr>Phase of Play Framework</vt:lpstr>
      <vt:lpstr>Attacking Tactical Style: Build-up Out of the Back</vt:lpstr>
      <vt:lpstr>Attacking Tactical Style: Breaking the Lines</vt:lpstr>
      <vt:lpstr>Attacking Tactical Style: Counter-Attack</vt:lpstr>
      <vt:lpstr>Attacking Tactical Style: Possession and Movement</vt:lpstr>
      <vt:lpstr>Attacking Set-piece Tactical Style: Goal-kick</vt:lpstr>
      <vt:lpstr>Attacking Set-Piece Tactical Style: Corner Kick - Short </vt:lpstr>
      <vt:lpstr>Defending Tactical Style: Low-Block</vt:lpstr>
      <vt:lpstr>Defending Tactical Style : Mid-Block</vt:lpstr>
      <vt:lpstr>Defending Tactical Style: High-Block</vt:lpstr>
      <vt:lpstr>Defending Set-Piece Tactical Style: Corner kick defense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Hales</dc:creator>
  <cp:lastModifiedBy>Sam Hales</cp:lastModifiedBy>
  <cp:revision>39</cp:revision>
  <cp:lastPrinted>2025-02-05T14:42:14Z</cp:lastPrinted>
  <dcterms:created xsi:type="dcterms:W3CDTF">2024-11-13T14:02:42Z</dcterms:created>
  <dcterms:modified xsi:type="dcterms:W3CDTF">2026-08-27T10:47:28Z</dcterms:modified>
</cp:coreProperties>
</file>